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0" r:id="rId5"/>
    <p:sldMasterId id="2147483777" r:id="rId6"/>
  </p:sldMasterIdLst>
  <p:notesMasterIdLst>
    <p:notesMasterId r:id="rId36"/>
  </p:notesMasterIdLst>
  <p:handoutMasterIdLst>
    <p:handoutMasterId r:id="rId37"/>
  </p:handoutMasterIdLst>
  <p:sldIdLst>
    <p:sldId id="404" r:id="rId7"/>
    <p:sldId id="403" r:id="rId8"/>
    <p:sldId id="372" r:id="rId9"/>
    <p:sldId id="373" r:id="rId10"/>
    <p:sldId id="374" r:id="rId11"/>
    <p:sldId id="375" r:id="rId12"/>
    <p:sldId id="376" r:id="rId13"/>
    <p:sldId id="377" r:id="rId14"/>
    <p:sldId id="378" r:id="rId15"/>
    <p:sldId id="379" r:id="rId16"/>
    <p:sldId id="380" r:id="rId17"/>
    <p:sldId id="381" r:id="rId18"/>
    <p:sldId id="382" r:id="rId19"/>
    <p:sldId id="383" r:id="rId20"/>
    <p:sldId id="384" r:id="rId21"/>
    <p:sldId id="385" r:id="rId22"/>
    <p:sldId id="386" r:id="rId23"/>
    <p:sldId id="387" r:id="rId24"/>
    <p:sldId id="388" r:id="rId25"/>
    <p:sldId id="389" r:id="rId26"/>
    <p:sldId id="390" r:id="rId27"/>
    <p:sldId id="393" r:id="rId28"/>
    <p:sldId id="394" r:id="rId29"/>
    <p:sldId id="395" r:id="rId30"/>
    <p:sldId id="396" r:id="rId31"/>
    <p:sldId id="397" r:id="rId32"/>
    <p:sldId id="398" r:id="rId33"/>
    <p:sldId id="399" r:id="rId34"/>
    <p:sldId id="401" r:id="rId35"/>
  </p:sldIdLst>
  <p:sldSz cx="12192000" cy="6858000"/>
  <p:notesSz cx="6997700" cy="9271000"/>
  <p:custDataLst>
    <p:tags r:id="rId38"/>
  </p:custDataLst>
  <p:defaultTextStyle>
    <a:defPPr>
      <a:defRPr lang="en-US"/>
    </a:defPPr>
    <a:lvl1pPr algn="l" rtl="0" eaLnBrk="0" fontAlgn="base" hangingPunct="0">
      <a:spcBef>
        <a:spcPct val="0"/>
      </a:spcBef>
      <a:spcAft>
        <a:spcPct val="0"/>
      </a:spcAft>
      <a:defRPr sz="2400" kern="1200">
        <a:solidFill>
          <a:srgbClr val="003399"/>
        </a:solidFill>
        <a:latin typeface="Arial Unicode MS" pitchFamily="34" charset="-128"/>
        <a:ea typeface="+mn-ea"/>
        <a:cs typeface="+mn-cs"/>
      </a:defRPr>
    </a:lvl1pPr>
    <a:lvl2pPr marL="457200" algn="l" rtl="0" eaLnBrk="0" fontAlgn="base" hangingPunct="0">
      <a:spcBef>
        <a:spcPct val="0"/>
      </a:spcBef>
      <a:spcAft>
        <a:spcPct val="0"/>
      </a:spcAft>
      <a:defRPr sz="2400" kern="1200">
        <a:solidFill>
          <a:srgbClr val="003399"/>
        </a:solidFill>
        <a:latin typeface="Arial Unicode MS" pitchFamily="34" charset="-128"/>
        <a:ea typeface="+mn-ea"/>
        <a:cs typeface="+mn-cs"/>
      </a:defRPr>
    </a:lvl2pPr>
    <a:lvl3pPr marL="914400" algn="l" rtl="0" eaLnBrk="0" fontAlgn="base" hangingPunct="0">
      <a:spcBef>
        <a:spcPct val="0"/>
      </a:spcBef>
      <a:spcAft>
        <a:spcPct val="0"/>
      </a:spcAft>
      <a:defRPr sz="2400" kern="1200">
        <a:solidFill>
          <a:srgbClr val="003399"/>
        </a:solidFill>
        <a:latin typeface="Arial Unicode MS" pitchFamily="34" charset="-128"/>
        <a:ea typeface="+mn-ea"/>
        <a:cs typeface="+mn-cs"/>
      </a:defRPr>
    </a:lvl3pPr>
    <a:lvl4pPr marL="1371600" algn="l" rtl="0" eaLnBrk="0" fontAlgn="base" hangingPunct="0">
      <a:spcBef>
        <a:spcPct val="0"/>
      </a:spcBef>
      <a:spcAft>
        <a:spcPct val="0"/>
      </a:spcAft>
      <a:defRPr sz="2400" kern="1200">
        <a:solidFill>
          <a:srgbClr val="003399"/>
        </a:solidFill>
        <a:latin typeface="Arial Unicode MS" pitchFamily="34" charset="-128"/>
        <a:ea typeface="+mn-ea"/>
        <a:cs typeface="+mn-cs"/>
      </a:defRPr>
    </a:lvl4pPr>
    <a:lvl5pPr marL="1828800" algn="l" rtl="0" eaLnBrk="0" fontAlgn="base" hangingPunct="0">
      <a:spcBef>
        <a:spcPct val="0"/>
      </a:spcBef>
      <a:spcAft>
        <a:spcPct val="0"/>
      </a:spcAft>
      <a:defRPr sz="2400" kern="1200">
        <a:solidFill>
          <a:srgbClr val="003399"/>
        </a:solidFill>
        <a:latin typeface="Arial Unicode MS" pitchFamily="34" charset="-128"/>
        <a:ea typeface="+mn-ea"/>
        <a:cs typeface="+mn-cs"/>
      </a:defRPr>
    </a:lvl5pPr>
    <a:lvl6pPr marL="2286000" algn="l" defTabSz="914400" rtl="0" eaLnBrk="1" latinLnBrk="0" hangingPunct="1">
      <a:defRPr sz="2400" kern="1200">
        <a:solidFill>
          <a:srgbClr val="003399"/>
        </a:solidFill>
        <a:latin typeface="Arial Unicode MS" pitchFamily="34" charset="-128"/>
        <a:ea typeface="+mn-ea"/>
        <a:cs typeface="+mn-cs"/>
      </a:defRPr>
    </a:lvl6pPr>
    <a:lvl7pPr marL="2743200" algn="l" defTabSz="914400" rtl="0" eaLnBrk="1" latinLnBrk="0" hangingPunct="1">
      <a:defRPr sz="2400" kern="1200">
        <a:solidFill>
          <a:srgbClr val="003399"/>
        </a:solidFill>
        <a:latin typeface="Arial Unicode MS" pitchFamily="34" charset="-128"/>
        <a:ea typeface="+mn-ea"/>
        <a:cs typeface="+mn-cs"/>
      </a:defRPr>
    </a:lvl7pPr>
    <a:lvl8pPr marL="3200400" algn="l" defTabSz="914400" rtl="0" eaLnBrk="1" latinLnBrk="0" hangingPunct="1">
      <a:defRPr sz="2400" kern="1200">
        <a:solidFill>
          <a:srgbClr val="003399"/>
        </a:solidFill>
        <a:latin typeface="Arial Unicode MS" pitchFamily="34" charset="-128"/>
        <a:ea typeface="+mn-ea"/>
        <a:cs typeface="+mn-cs"/>
      </a:defRPr>
    </a:lvl8pPr>
    <a:lvl9pPr marL="3657600" algn="l" defTabSz="914400" rtl="0" eaLnBrk="1" latinLnBrk="0" hangingPunct="1">
      <a:defRPr sz="2400" kern="1200">
        <a:solidFill>
          <a:srgbClr val="003399"/>
        </a:solidFill>
        <a:latin typeface="Arial Unicode MS" pitchFamily="34" charset="-128"/>
        <a:ea typeface="+mn-ea"/>
        <a:cs typeface="+mn-cs"/>
      </a:defRPr>
    </a:lvl9pPr>
  </p:defaultTextStyle>
  <p:extLst>
    <p:ext uri="{EFAFB233-063F-42B5-8137-9DF3F51BA10A}">
      <p15:sldGuideLst xmlns:p15="http://schemas.microsoft.com/office/powerpoint/2012/main">
        <p15:guide id="1" orient="horz" pos="2112"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920">
          <p15:clr>
            <a:srgbClr val="A4A3A4"/>
          </p15:clr>
        </p15:guide>
        <p15:guide id="2" pos="2204">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Administrator" initials="A" lastIdx="0"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003366"/>
    <a:srgbClr val="000099"/>
    <a:srgbClr val="003399"/>
    <a:srgbClr val="FF0000"/>
    <a:srgbClr val="FF3300"/>
    <a:srgbClr val="004182"/>
    <a:srgbClr val="1D117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14" autoAdjust="0"/>
    <p:restoredTop sz="80657" autoAdjust="0"/>
  </p:normalViewPr>
  <p:slideViewPr>
    <p:cSldViewPr>
      <p:cViewPr varScale="1">
        <p:scale>
          <a:sx n="91" d="100"/>
          <a:sy n="91" d="100"/>
        </p:scale>
        <p:origin x="1296" y="84"/>
      </p:cViewPr>
      <p:guideLst>
        <p:guide orient="horz" pos="2112"/>
        <p:guide pos="384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p:scale>
          <a:sx n="100" d="100"/>
          <a:sy n="100" d="100"/>
        </p:scale>
        <p:origin x="2784" y="-408"/>
      </p:cViewPr>
      <p:guideLst>
        <p:guide orient="horz" pos="2920"/>
        <p:guide pos="2204"/>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slide" Target="slides/slide20.xml"/><Relationship Id="rId39" Type="http://schemas.openxmlformats.org/officeDocument/2006/relationships/commentAuthors" Target="commentAuthors.xml"/><Relationship Id="rId21" Type="http://schemas.openxmlformats.org/officeDocument/2006/relationships/slide" Target="slides/slide15.xml"/><Relationship Id="rId34" Type="http://schemas.openxmlformats.org/officeDocument/2006/relationships/slide" Target="slides/slide28.xml"/><Relationship Id="rId42" Type="http://schemas.openxmlformats.org/officeDocument/2006/relationships/theme" Target="theme/theme1.xml"/><Relationship Id="rId7" Type="http://schemas.openxmlformats.org/officeDocument/2006/relationships/slide" Target="slides/slide1.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slide" Target="slides/slide14.xml"/><Relationship Id="rId29" Type="http://schemas.openxmlformats.org/officeDocument/2006/relationships/slide" Target="slides/slide23.xml"/><Relationship Id="rId41"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Master" Target="slideMasters/slideMaster2.xml"/><Relationship Id="rId11" Type="http://schemas.openxmlformats.org/officeDocument/2006/relationships/slide" Target="slides/slide5.xml"/><Relationship Id="rId24" Type="http://schemas.openxmlformats.org/officeDocument/2006/relationships/slide" Target="slides/slide18.xml"/><Relationship Id="rId32" Type="http://schemas.openxmlformats.org/officeDocument/2006/relationships/slide" Target="slides/slide26.xml"/><Relationship Id="rId37" Type="http://schemas.openxmlformats.org/officeDocument/2006/relationships/handoutMaster" Target="handoutMasters/handoutMaster1.xml"/><Relationship Id="rId40" Type="http://schemas.openxmlformats.org/officeDocument/2006/relationships/presProps" Target="presProps.xml"/><Relationship Id="rId5" Type="http://schemas.openxmlformats.org/officeDocument/2006/relationships/slideMaster" Target="slideMasters/slideMaster1.xml"/><Relationship Id="rId15" Type="http://schemas.openxmlformats.org/officeDocument/2006/relationships/slide" Target="slides/slide9.xml"/><Relationship Id="rId23" Type="http://schemas.openxmlformats.org/officeDocument/2006/relationships/slide" Target="slides/slide17.xml"/><Relationship Id="rId28" Type="http://schemas.openxmlformats.org/officeDocument/2006/relationships/slide" Target="slides/slide22.xml"/><Relationship Id="rId36" Type="http://schemas.openxmlformats.org/officeDocument/2006/relationships/notesMaster" Target="notesMasters/notesMaster1.xml"/><Relationship Id="rId10" Type="http://schemas.openxmlformats.org/officeDocument/2006/relationships/slide" Target="slides/slide4.xml"/><Relationship Id="rId19" Type="http://schemas.openxmlformats.org/officeDocument/2006/relationships/slide" Target="slides/slide13.xml"/><Relationship Id="rId31" Type="http://schemas.openxmlformats.org/officeDocument/2006/relationships/slide" Target="slides/slide25.xml"/><Relationship Id="rId4" Type="http://schemas.openxmlformats.org/officeDocument/2006/relationships/customXml" Target="../customXml/item4.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slide" Target="slides/slide16.xml"/><Relationship Id="rId27" Type="http://schemas.openxmlformats.org/officeDocument/2006/relationships/slide" Target="slides/slide21.xml"/><Relationship Id="rId30" Type="http://schemas.openxmlformats.org/officeDocument/2006/relationships/slide" Target="slides/slide24.xml"/><Relationship Id="rId35" Type="http://schemas.openxmlformats.org/officeDocument/2006/relationships/slide" Target="slides/slide29.xml"/><Relationship Id="rId43" Type="http://schemas.openxmlformats.org/officeDocument/2006/relationships/tableStyles" Target="tableStyles.xml"/><Relationship Id="rId8" Type="http://schemas.openxmlformats.org/officeDocument/2006/relationships/slide" Target="slides/slide2.xml"/><Relationship Id="rId3" Type="http://schemas.openxmlformats.org/officeDocument/2006/relationships/customXml" Target="../customXml/item3.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slide" Target="slides/slide19.xml"/><Relationship Id="rId33" Type="http://schemas.openxmlformats.org/officeDocument/2006/relationships/slide" Target="slides/slide27.xml"/><Relationship Id="rId38" Type="http://schemas.openxmlformats.org/officeDocument/2006/relationships/tags" Target="tags/tag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45794" name="Rectangle 2"/>
          <p:cNvSpPr>
            <a:spLocks noGrp="1" noChangeArrowheads="1"/>
          </p:cNvSpPr>
          <p:nvPr>
            <p:ph type="hdr" sz="quarter"/>
          </p:nvPr>
        </p:nvSpPr>
        <p:spPr bwMode="auto">
          <a:xfrm>
            <a:off x="0" y="0"/>
            <a:ext cx="3032125" cy="463550"/>
          </a:xfrm>
          <a:prstGeom prst="rect">
            <a:avLst/>
          </a:prstGeom>
          <a:noFill/>
          <a:ln w="9525">
            <a:noFill/>
            <a:miter lim="800000"/>
            <a:headEnd/>
            <a:tailEnd/>
          </a:ln>
          <a:effectLst/>
        </p:spPr>
        <p:txBody>
          <a:bodyPr vert="horz" wrap="square" lIns="92958" tIns="46479" rIns="92958" bIns="46479" numCol="1" anchor="t" anchorCtr="0" compatLnSpc="1">
            <a:prstTxWarp prst="textNoShape">
              <a:avLst/>
            </a:prstTxWarp>
          </a:bodyPr>
          <a:lstStyle>
            <a:lvl1pPr defTabSz="930275" eaLnBrk="1" hangingPunct="1">
              <a:defRPr sz="1200">
                <a:solidFill>
                  <a:schemeClr val="tx1"/>
                </a:solidFill>
              </a:defRPr>
            </a:lvl1pPr>
          </a:lstStyle>
          <a:p>
            <a:pPr>
              <a:defRPr/>
            </a:pPr>
            <a:endParaRPr lang="en-US" dirty="0"/>
          </a:p>
        </p:txBody>
      </p:sp>
      <p:sp>
        <p:nvSpPr>
          <p:cNvPr id="545795" name="Rectangle 3"/>
          <p:cNvSpPr>
            <a:spLocks noGrp="1" noChangeArrowheads="1"/>
          </p:cNvSpPr>
          <p:nvPr>
            <p:ph type="dt" sz="quarter" idx="1"/>
          </p:nvPr>
        </p:nvSpPr>
        <p:spPr bwMode="auto">
          <a:xfrm>
            <a:off x="3963988" y="0"/>
            <a:ext cx="3032125" cy="463550"/>
          </a:xfrm>
          <a:prstGeom prst="rect">
            <a:avLst/>
          </a:prstGeom>
          <a:noFill/>
          <a:ln w="9525">
            <a:noFill/>
            <a:miter lim="800000"/>
            <a:headEnd/>
            <a:tailEnd/>
          </a:ln>
          <a:effectLst/>
        </p:spPr>
        <p:txBody>
          <a:bodyPr vert="horz" wrap="square" lIns="92958" tIns="46479" rIns="92958" bIns="46479" numCol="1" anchor="t" anchorCtr="0" compatLnSpc="1">
            <a:prstTxWarp prst="textNoShape">
              <a:avLst/>
            </a:prstTxWarp>
          </a:bodyPr>
          <a:lstStyle>
            <a:lvl1pPr algn="r" defTabSz="930275" eaLnBrk="1" hangingPunct="1">
              <a:defRPr sz="1200">
                <a:solidFill>
                  <a:schemeClr val="tx1"/>
                </a:solidFill>
              </a:defRPr>
            </a:lvl1pPr>
          </a:lstStyle>
          <a:p>
            <a:pPr>
              <a:defRPr/>
            </a:pPr>
            <a:endParaRPr lang="en-US" dirty="0"/>
          </a:p>
        </p:txBody>
      </p:sp>
      <p:sp>
        <p:nvSpPr>
          <p:cNvPr id="545796" name="Rectangle 4"/>
          <p:cNvSpPr>
            <a:spLocks noGrp="1" noChangeArrowheads="1"/>
          </p:cNvSpPr>
          <p:nvPr>
            <p:ph type="ftr" sz="quarter" idx="2"/>
          </p:nvPr>
        </p:nvSpPr>
        <p:spPr bwMode="auto">
          <a:xfrm>
            <a:off x="0" y="8805863"/>
            <a:ext cx="3032125" cy="463550"/>
          </a:xfrm>
          <a:prstGeom prst="rect">
            <a:avLst/>
          </a:prstGeom>
          <a:noFill/>
          <a:ln w="9525">
            <a:noFill/>
            <a:miter lim="800000"/>
            <a:headEnd/>
            <a:tailEnd/>
          </a:ln>
          <a:effectLst/>
        </p:spPr>
        <p:txBody>
          <a:bodyPr vert="horz" wrap="square" lIns="92958" tIns="46479" rIns="92958" bIns="46479" numCol="1" anchor="b" anchorCtr="0" compatLnSpc="1">
            <a:prstTxWarp prst="textNoShape">
              <a:avLst/>
            </a:prstTxWarp>
          </a:bodyPr>
          <a:lstStyle>
            <a:lvl1pPr defTabSz="930275" eaLnBrk="1" hangingPunct="1">
              <a:defRPr sz="1200">
                <a:solidFill>
                  <a:schemeClr val="tx1"/>
                </a:solidFill>
              </a:defRPr>
            </a:lvl1pPr>
          </a:lstStyle>
          <a:p>
            <a:pPr>
              <a:defRPr/>
            </a:pPr>
            <a:endParaRPr lang="en-US" dirty="0"/>
          </a:p>
        </p:txBody>
      </p:sp>
      <p:sp>
        <p:nvSpPr>
          <p:cNvPr id="545797" name="Rectangle 5"/>
          <p:cNvSpPr>
            <a:spLocks noGrp="1" noChangeArrowheads="1"/>
          </p:cNvSpPr>
          <p:nvPr>
            <p:ph type="sldNum" sz="quarter" idx="3"/>
          </p:nvPr>
        </p:nvSpPr>
        <p:spPr bwMode="auto">
          <a:xfrm>
            <a:off x="3963988" y="8805863"/>
            <a:ext cx="3032125" cy="463550"/>
          </a:xfrm>
          <a:prstGeom prst="rect">
            <a:avLst/>
          </a:prstGeom>
          <a:noFill/>
          <a:ln w="9525">
            <a:noFill/>
            <a:miter lim="800000"/>
            <a:headEnd/>
            <a:tailEnd/>
          </a:ln>
          <a:effectLst/>
        </p:spPr>
        <p:txBody>
          <a:bodyPr vert="horz" wrap="square" lIns="92958" tIns="46479" rIns="92958" bIns="46479" numCol="1" anchor="b" anchorCtr="0" compatLnSpc="1">
            <a:prstTxWarp prst="textNoShape">
              <a:avLst/>
            </a:prstTxWarp>
          </a:bodyPr>
          <a:lstStyle>
            <a:lvl1pPr algn="r" defTabSz="930275" eaLnBrk="1" hangingPunct="1">
              <a:defRPr sz="1200">
                <a:solidFill>
                  <a:schemeClr val="tx1"/>
                </a:solidFill>
              </a:defRPr>
            </a:lvl1pPr>
          </a:lstStyle>
          <a:p>
            <a:pPr>
              <a:defRPr/>
            </a:pPr>
            <a:fld id="{BA3E5665-2ECF-41BD-9682-C017B3140DC8}" type="slidenum">
              <a:rPr lang="en-US"/>
              <a:pPr>
                <a:defRPr/>
              </a:pPr>
              <a:t>‹#›</a:t>
            </a:fld>
            <a:endParaRPr lang="en-US" dirty="0"/>
          </a:p>
        </p:txBody>
      </p:sp>
    </p:spTree>
    <p:extLst>
      <p:ext uri="{BB962C8B-B14F-4D97-AF65-F5344CB8AC3E}">
        <p14:creationId xmlns:p14="http://schemas.microsoft.com/office/powerpoint/2010/main" val="351858947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bwMode="auto">
          <a:xfrm>
            <a:off x="0" y="0"/>
            <a:ext cx="3032125" cy="463550"/>
          </a:xfrm>
          <a:prstGeom prst="rect">
            <a:avLst/>
          </a:prstGeom>
          <a:noFill/>
          <a:ln w="9525">
            <a:noFill/>
            <a:miter lim="800000"/>
            <a:headEnd/>
            <a:tailEnd/>
          </a:ln>
          <a:effectLst/>
        </p:spPr>
        <p:txBody>
          <a:bodyPr vert="horz" wrap="square" lIns="92958" tIns="46479" rIns="92958" bIns="46479" numCol="1" anchor="t" anchorCtr="0" compatLnSpc="1">
            <a:prstTxWarp prst="textNoShape">
              <a:avLst/>
            </a:prstTxWarp>
          </a:bodyPr>
          <a:lstStyle>
            <a:lvl1pPr defTabSz="930275" eaLnBrk="1" hangingPunct="1">
              <a:defRPr sz="1200">
                <a:solidFill>
                  <a:schemeClr val="tx1"/>
                </a:solidFill>
              </a:defRPr>
            </a:lvl1pPr>
          </a:lstStyle>
          <a:p>
            <a:pPr>
              <a:defRPr/>
            </a:pPr>
            <a:endParaRPr lang="en-US" dirty="0"/>
          </a:p>
        </p:txBody>
      </p:sp>
      <p:sp>
        <p:nvSpPr>
          <p:cNvPr id="6147" name="Rectangle 3"/>
          <p:cNvSpPr>
            <a:spLocks noGrp="1" noChangeArrowheads="1"/>
          </p:cNvSpPr>
          <p:nvPr>
            <p:ph type="dt" idx="1"/>
          </p:nvPr>
        </p:nvSpPr>
        <p:spPr bwMode="auto">
          <a:xfrm>
            <a:off x="3963988" y="0"/>
            <a:ext cx="3032125" cy="463550"/>
          </a:xfrm>
          <a:prstGeom prst="rect">
            <a:avLst/>
          </a:prstGeom>
          <a:noFill/>
          <a:ln w="9525">
            <a:noFill/>
            <a:miter lim="800000"/>
            <a:headEnd/>
            <a:tailEnd/>
          </a:ln>
          <a:effectLst/>
        </p:spPr>
        <p:txBody>
          <a:bodyPr vert="horz" wrap="square" lIns="92958" tIns="46479" rIns="92958" bIns="46479" numCol="1" anchor="t" anchorCtr="0" compatLnSpc="1">
            <a:prstTxWarp prst="textNoShape">
              <a:avLst/>
            </a:prstTxWarp>
          </a:bodyPr>
          <a:lstStyle>
            <a:lvl1pPr algn="r" defTabSz="930275" eaLnBrk="1" hangingPunct="1">
              <a:defRPr sz="1200">
                <a:solidFill>
                  <a:schemeClr val="tx1"/>
                </a:solidFill>
              </a:defRPr>
            </a:lvl1pPr>
          </a:lstStyle>
          <a:p>
            <a:pPr>
              <a:defRPr/>
            </a:pPr>
            <a:endParaRPr lang="en-US" dirty="0"/>
          </a:p>
        </p:txBody>
      </p:sp>
      <p:sp>
        <p:nvSpPr>
          <p:cNvPr id="39940" name="Rectangle 4"/>
          <p:cNvSpPr>
            <a:spLocks noGrp="1" noRot="1" noChangeAspect="1" noChangeArrowheads="1" noTextEdit="1"/>
          </p:cNvSpPr>
          <p:nvPr>
            <p:ph type="sldImg" idx="2"/>
          </p:nvPr>
        </p:nvSpPr>
        <p:spPr bwMode="auto">
          <a:xfrm>
            <a:off x="409575" y="695325"/>
            <a:ext cx="6178550" cy="3476625"/>
          </a:xfrm>
          <a:prstGeom prst="rect">
            <a:avLst/>
          </a:prstGeom>
          <a:noFill/>
          <a:ln w="9525">
            <a:solidFill>
              <a:srgbClr val="000000"/>
            </a:solidFill>
            <a:miter lim="800000"/>
            <a:headEnd/>
            <a:tailEnd/>
          </a:ln>
        </p:spPr>
      </p:sp>
      <p:sp>
        <p:nvSpPr>
          <p:cNvPr id="6149" name="Rectangle 5"/>
          <p:cNvSpPr>
            <a:spLocks noGrp="1" noChangeArrowheads="1"/>
          </p:cNvSpPr>
          <p:nvPr>
            <p:ph type="body" sz="quarter" idx="3"/>
          </p:nvPr>
        </p:nvSpPr>
        <p:spPr bwMode="auto">
          <a:xfrm>
            <a:off x="700088" y="4403725"/>
            <a:ext cx="5597525" cy="4171950"/>
          </a:xfrm>
          <a:prstGeom prst="rect">
            <a:avLst/>
          </a:prstGeom>
          <a:noFill/>
          <a:ln w="9525">
            <a:noFill/>
            <a:miter lim="800000"/>
            <a:headEnd/>
            <a:tailEnd/>
          </a:ln>
          <a:effectLst/>
        </p:spPr>
        <p:txBody>
          <a:bodyPr vert="horz" wrap="square" lIns="92958" tIns="46479" rIns="92958" bIns="46479" numCol="1" anchor="t" anchorCtr="0" compatLnSpc="1">
            <a:prstTxWarp prst="textNoShape">
              <a:avLst/>
            </a:prstTxWarp>
          </a:bodyPr>
          <a:lstStyle/>
          <a:p>
            <a:pPr lvl="0"/>
            <a:r>
              <a:rPr lang="en-US" noProof="0"/>
              <a:t>Instructor Comments:</a:t>
            </a:r>
          </a:p>
          <a:p>
            <a:pPr lvl="0"/>
            <a:endParaRPr lang="en-US" noProof="0"/>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153" name="Rectangle 9"/>
          <p:cNvSpPr>
            <a:spLocks noGrp="1" noChangeArrowheads="1"/>
          </p:cNvSpPr>
          <p:nvPr>
            <p:ph type="sldNum" sz="quarter" idx="5"/>
          </p:nvPr>
        </p:nvSpPr>
        <p:spPr bwMode="auto">
          <a:xfrm>
            <a:off x="0" y="8805863"/>
            <a:ext cx="6996113" cy="463550"/>
          </a:xfrm>
          <a:prstGeom prst="rect">
            <a:avLst/>
          </a:prstGeom>
          <a:noFill/>
          <a:ln w="9525">
            <a:noFill/>
            <a:miter lim="800000"/>
            <a:headEnd/>
            <a:tailEnd/>
          </a:ln>
          <a:effectLst/>
        </p:spPr>
        <p:txBody>
          <a:bodyPr vert="horz" wrap="square" lIns="92958" tIns="46479" rIns="92958" bIns="46479" numCol="1" anchor="b" anchorCtr="0" compatLnSpc="1">
            <a:prstTxWarp prst="textNoShape">
              <a:avLst/>
            </a:prstTxWarp>
          </a:bodyPr>
          <a:lstStyle>
            <a:lvl1pPr algn="ctr" defTabSz="930275" eaLnBrk="1" hangingPunct="1">
              <a:defRPr sz="1200">
                <a:solidFill>
                  <a:schemeClr val="tx1"/>
                </a:solidFill>
              </a:defRPr>
            </a:lvl1pPr>
          </a:lstStyle>
          <a:p>
            <a:pPr>
              <a:defRPr/>
            </a:pPr>
            <a:fld id="{F8447028-9459-43A8-8F53-259203CB3913}" type="slidenum">
              <a:rPr lang="en-US"/>
              <a:pPr>
                <a:defRPr/>
              </a:pPr>
              <a:t>‹#›</a:t>
            </a:fld>
            <a:endParaRPr lang="en-US" dirty="0"/>
          </a:p>
        </p:txBody>
      </p:sp>
    </p:spTree>
    <p:extLst>
      <p:ext uri="{BB962C8B-B14F-4D97-AF65-F5344CB8AC3E}">
        <p14:creationId xmlns:p14="http://schemas.microsoft.com/office/powerpoint/2010/main" val="225778437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buChar char="•"/>
      <a:defRPr sz="1000" b="1" kern="1200">
        <a:solidFill>
          <a:schemeClr val="tx1"/>
        </a:solidFill>
        <a:latin typeface="Arial" charset="0"/>
        <a:ea typeface="+mn-ea"/>
        <a:cs typeface="+mn-cs"/>
      </a:defRPr>
    </a:lvl1pPr>
    <a:lvl2pPr marL="457200" algn="l" rtl="0" eaLnBrk="0" fontAlgn="base" hangingPunct="0">
      <a:spcBef>
        <a:spcPct val="30000"/>
      </a:spcBef>
      <a:spcAft>
        <a:spcPct val="0"/>
      </a:spcAft>
      <a:buChar char="•"/>
      <a:defRPr sz="10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Unicode MS" pitchFamily="34" charset="-128"/>
        <a:ea typeface="+mn-ea"/>
        <a:cs typeface="+mn-cs"/>
      </a:defRPr>
    </a:lvl3pPr>
    <a:lvl4pPr marL="1371600" algn="l" rtl="0" eaLnBrk="0" fontAlgn="base" hangingPunct="0">
      <a:spcBef>
        <a:spcPct val="30000"/>
      </a:spcBef>
      <a:spcAft>
        <a:spcPct val="0"/>
      </a:spcAft>
      <a:defRPr sz="1200" kern="1200">
        <a:solidFill>
          <a:schemeClr val="tx1"/>
        </a:solidFill>
        <a:latin typeface="Arial Unicode MS" pitchFamily="34" charset="-128"/>
        <a:ea typeface="+mn-ea"/>
        <a:cs typeface="+mn-cs"/>
      </a:defRPr>
    </a:lvl4pPr>
    <a:lvl5pPr marL="1828800" algn="l" rtl="0" eaLnBrk="0" fontAlgn="base" hangingPunct="0">
      <a:spcBef>
        <a:spcPct val="30000"/>
      </a:spcBef>
      <a:spcAft>
        <a:spcPct val="0"/>
      </a:spcAft>
      <a:defRPr sz="1200" kern="1200">
        <a:solidFill>
          <a:schemeClr val="tx1"/>
        </a:solidFill>
        <a:latin typeface="Arial Unicode MS" pitchFamily="34" charset="-128"/>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xfrm>
            <a:off x="342900" y="676275"/>
            <a:ext cx="6248400" cy="3514725"/>
          </a:xfrm>
          <a:noFill/>
          <a:ln>
            <a:solidFill>
              <a:srgbClr val="000000"/>
            </a:solidFill>
            <a:miter lim="800000"/>
            <a:headEnd/>
            <a:tailEnd/>
          </a:ln>
        </p:spPr>
      </p:sp>
      <p:sp>
        <p:nvSpPr>
          <p:cNvPr id="46083"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b="1" dirty="0"/>
              <a:t>Select Note Pages contain instruction comments to assist with your presentation.</a:t>
            </a:r>
          </a:p>
          <a:p>
            <a:endParaRPr lang="en-US" b="1" dirty="0"/>
          </a:p>
          <a:p>
            <a:r>
              <a:rPr lang="en-US" b="1" dirty="0"/>
              <a:t>This Standard Training Package (STP) is current as of </a:t>
            </a:r>
            <a:r>
              <a:rPr lang="en-US" sz="1000" b="1" dirty="0"/>
              <a:t>21 October 2024</a:t>
            </a:r>
            <a:r>
              <a:rPr lang="en-US" b="1" dirty="0"/>
              <a:t>. </a:t>
            </a:r>
            <a:r>
              <a:rPr lang="en-US" sz="1000" b="1" dirty="0"/>
              <a:t>To ensure this is the most current version, please go to https://tjaglcs.army.mil/  and locate the STPs within the "Training" area/box of the </a:t>
            </a:r>
            <a:r>
              <a:rPr lang="en-US" sz="1000" b="1" dirty="0" err="1"/>
              <a:t>tjaglcs</a:t>
            </a:r>
            <a:r>
              <a:rPr lang="en-US" sz="1000" b="1" dirty="0"/>
              <a:t> site.</a:t>
            </a:r>
          </a:p>
        </p:txBody>
      </p:sp>
    </p:spTree>
    <p:extLst>
      <p:ext uri="{BB962C8B-B14F-4D97-AF65-F5344CB8AC3E}">
        <p14:creationId xmlns:p14="http://schemas.microsoft.com/office/powerpoint/2010/main" val="206589710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9"/>
          <p:cNvSpPr>
            <a:spLocks noGrp="1" noChangeArrowheads="1"/>
          </p:cNvSpPr>
          <p:nvPr>
            <p:ph type="sldNum" sz="quarter" idx="5"/>
          </p:nvPr>
        </p:nvSpPr>
        <p:spPr>
          <a:noFill/>
        </p:spPr>
        <p:txBody>
          <a:bodyPr/>
          <a:lstStyle/>
          <a:p>
            <a:fld id="{AE84A2E5-D6FC-49CB-9AE2-CD6FCF355734}" type="slidenum">
              <a:rPr lang="en-US" smtClean="0"/>
              <a:pPr/>
              <a:t>10</a:t>
            </a:fld>
            <a:endParaRPr lang="en-US"/>
          </a:p>
        </p:txBody>
      </p:sp>
      <p:sp>
        <p:nvSpPr>
          <p:cNvPr id="49155" name="Rectangle 2"/>
          <p:cNvSpPr>
            <a:spLocks noGrp="1" noRot="1" noChangeAspect="1" noChangeArrowheads="1" noTextEdit="1"/>
          </p:cNvSpPr>
          <p:nvPr>
            <p:ph type="sldImg"/>
          </p:nvPr>
        </p:nvSpPr>
        <p:spPr>
          <a:xfrm>
            <a:off x="409575" y="695325"/>
            <a:ext cx="6178550" cy="3476625"/>
          </a:xfrm>
          <a:ln/>
        </p:spPr>
      </p:sp>
      <p:sp>
        <p:nvSpPr>
          <p:cNvPr id="49156" name="Rectangle 3"/>
          <p:cNvSpPr>
            <a:spLocks noGrp="1" noChangeArrowheads="1"/>
          </p:cNvSpPr>
          <p:nvPr>
            <p:ph type="body" idx="1"/>
          </p:nvPr>
        </p:nvSpPr>
        <p:spPr>
          <a:noFill/>
          <a:ln/>
        </p:spPr>
        <p:txBody>
          <a:bodyPr/>
          <a:lstStyle/>
          <a:p>
            <a:pPr eaLnBrk="1" hangingPunct="1"/>
            <a:r>
              <a:rPr lang="en-US" dirty="0"/>
              <a:t> Instructor Comments:</a:t>
            </a:r>
          </a:p>
          <a:p>
            <a:pPr marL="514350" lvl="1" eaLnBrk="1" hangingPunct="1"/>
            <a:r>
              <a:rPr lang="en-US" dirty="0"/>
              <a:t>  Note the </a:t>
            </a:r>
            <a:r>
              <a:rPr lang="en-US" dirty="0" err="1"/>
              <a:t>CoC</a:t>
            </a:r>
            <a:r>
              <a:rPr lang="en-US" dirty="0"/>
              <a:t> is not a suicide pact.  See the second bullet above. A Soldier doesn’t have to shoot his/her last round before surrendering.   However, today, the vast majority of American units have the ability to fight out of difficult situations, thus making the likelihood of unit surrender rather low.  Units should keep fighting or evading to the best of their ability as long as possible.</a:t>
            </a:r>
          </a:p>
        </p:txBody>
      </p:sp>
    </p:spTree>
    <p:extLst>
      <p:ext uri="{BB962C8B-B14F-4D97-AF65-F5344CB8AC3E}">
        <p14:creationId xmlns:p14="http://schemas.microsoft.com/office/powerpoint/2010/main" val="273074277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9"/>
          <p:cNvSpPr>
            <a:spLocks noGrp="1" noChangeArrowheads="1"/>
          </p:cNvSpPr>
          <p:nvPr>
            <p:ph type="sldNum" sz="quarter" idx="5"/>
          </p:nvPr>
        </p:nvSpPr>
        <p:spPr>
          <a:noFill/>
        </p:spPr>
        <p:txBody>
          <a:bodyPr/>
          <a:lstStyle/>
          <a:p>
            <a:fld id="{8190A113-6CA1-4FBA-87BE-1A3E9369900F}" type="slidenum">
              <a:rPr lang="en-US" smtClean="0"/>
              <a:pPr/>
              <a:t>11</a:t>
            </a:fld>
            <a:endParaRPr lang="en-US"/>
          </a:p>
        </p:txBody>
      </p:sp>
      <p:sp>
        <p:nvSpPr>
          <p:cNvPr id="50179" name="Rectangle 2"/>
          <p:cNvSpPr>
            <a:spLocks noGrp="1" noRot="1" noChangeAspect="1" noChangeArrowheads="1" noTextEdit="1"/>
          </p:cNvSpPr>
          <p:nvPr>
            <p:ph type="sldImg"/>
          </p:nvPr>
        </p:nvSpPr>
        <p:spPr>
          <a:xfrm>
            <a:off x="409575" y="695325"/>
            <a:ext cx="6178550" cy="3476625"/>
          </a:xfrm>
          <a:ln/>
        </p:spPr>
      </p:sp>
      <p:sp>
        <p:nvSpPr>
          <p:cNvPr id="50180" name="Rectangle 3"/>
          <p:cNvSpPr>
            <a:spLocks noGrp="1" noChangeArrowheads="1"/>
          </p:cNvSpPr>
          <p:nvPr>
            <p:ph type="body" idx="1"/>
          </p:nvPr>
        </p:nvSpPr>
        <p:spPr>
          <a:noFill/>
          <a:ln/>
        </p:spPr>
        <p:txBody>
          <a:bodyPr/>
          <a:lstStyle/>
          <a:p>
            <a:pPr eaLnBrk="1" hangingPunct="1"/>
            <a:endParaRPr lang="en-US"/>
          </a:p>
        </p:txBody>
      </p:sp>
    </p:spTree>
    <p:extLst>
      <p:ext uri="{BB962C8B-B14F-4D97-AF65-F5344CB8AC3E}">
        <p14:creationId xmlns:p14="http://schemas.microsoft.com/office/powerpoint/2010/main" val="94931224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9"/>
          <p:cNvSpPr>
            <a:spLocks noGrp="1" noChangeArrowheads="1"/>
          </p:cNvSpPr>
          <p:nvPr>
            <p:ph type="sldNum" sz="quarter" idx="5"/>
          </p:nvPr>
        </p:nvSpPr>
        <p:spPr>
          <a:noFill/>
        </p:spPr>
        <p:txBody>
          <a:bodyPr/>
          <a:lstStyle/>
          <a:p>
            <a:fld id="{F8A4822B-0A32-4F4B-AD0E-EA4348906DC0}" type="slidenum">
              <a:rPr lang="en-US" smtClean="0"/>
              <a:pPr/>
              <a:t>12</a:t>
            </a:fld>
            <a:endParaRPr lang="en-US"/>
          </a:p>
        </p:txBody>
      </p:sp>
      <p:sp>
        <p:nvSpPr>
          <p:cNvPr id="51203" name="Rectangle 2"/>
          <p:cNvSpPr>
            <a:spLocks noGrp="1" noRot="1" noChangeAspect="1" noChangeArrowheads="1" noTextEdit="1"/>
          </p:cNvSpPr>
          <p:nvPr>
            <p:ph type="sldImg"/>
          </p:nvPr>
        </p:nvSpPr>
        <p:spPr>
          <a:xfrm>
            <a:off x="409575" y="695325"/>
            <a:ext cx="6178550" cy="3476625"/>
          </a:xfrm>
          <a:ln/>
        </p:spPr>
      </p:sp>
      <p:sp>
        <p:nvSpPr>
          <p:cNvPr id="51204" name="Rectangle 3"/>
          <p:cNvSpPr>
            <a:spLocks noGrp="1" noChangeArrowheads="1"/>
          </p:cNvSpPr>
          <p:nvPr>
            <p:ph type="body" idx="1"/>
          </p:nvPr>
        </p:nvSpPr>
        <p:spPr>
          <a:noFill/>
          <a:ln/>
        </p:spPr>
        <p:txBody>
          <a:bodyPr/>
          <a:lstStyle/>
          <a:p>
            <a:pPr eaLnBrk="1" hangingPunct="1"/>
            <a:r>
              <a:rPr lang="en-US" dirty="0"/>
              <a:t> Instructor Comments:</a:t>
            </a:r>
          </a:p>
          <a:p>
            <a:pPr marL="514350" lvl="1" eaLnBrk="1" hangingPunct="1"/>
            <a:r>
              <a:rPr lang="en-US" dirty="0"/>
              <a:t> The Geneva Convention on Prisoners of War authorizes parole; </a:t>
            </a:r>
            <a:r>
              <a:rPr lang="en-US" b="1" dirty="0"/>
              <a:t>but the </a:t>
            </a:r>
            <a:r>
              <a:rPr lang="en-US" b="1" dirty="0" err="1"/>
              <a:t>CoC</a:t>
            </a:r>
            <a:r>
              <a:rPr lang="en-US" b="1" dirty="0"/>
              <a:t> does not.</a:t>
            </a:r>
            <a:r>
              <a:rPr lang="en-US" dirty="0"/>
              <a:t>  Parole is a condition on release in which the </a:t>
            </a:r>
            <a:r>
              <a:rPr lang="en-US" dirty="0" err="1"/>
              <a:t>Servicemember</a:t>
            </a:r>
            <a:r>
              <a:rPr lang="en-US" dirty="0"/>
              <a:t> signs an agreement to stop fighting. </a:t>
            </a:r>
          </a:p>
          <a:p>
            <a:pPr marL="514350" lvl="1" eaLnBrk="1" hangingPunct="1"/>
            <a:r>
              <a:rPr lang="en-US" dirty="0"/>
              <a:t>  Soldiers can’t take special favors or privileges that other captives are not receiving. Remember, it is all about keeping faith with fellow captives.  Anything that corrodes that faith harms everyone.</a:t>
            </a:r>
          </a:p>
        </p:txBody>
      </p:sp>
    </p:spTree>
    <p:extLst>
      <p:ext uri="{BB962C8B-B14F-4D97-AF65-F5344CB8AC3E}">
        <p14:creationId xmlns:p14="http://schemas.microsoft.com/office/powerpoint/2010/main" val="389090211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9"/>
          <p:cNvSpPr>
            <a:spLocks noGrp="1" noChangeArrowheads="1"/>
          </p:cNvSpPr>
          <p:nvPr>
            <p:ph type="sldNum" sz="quarter" idx="5"/>
          </p:nvPr>
        </p:nvSpPr>
        <p:spPr>
          <a:noFill/>
        </p:spPr>
        <p:txBody>
          <a:bodyPr/>
          <a:lstStyle/>
          <a:p>
            <a:fld id="{3236A17E-F344-43F6-8E12-C59952D2A3DD}" type="slidenum">
              <a:rPr lang="en-US" smtClean="0"/>
              <a:pPr/>
              <a:t>13</a:t>
            </a:fld>
            <a:endParaRPr lang="en-US"/>
          </a:p>
        </p:txBody>
      </p:sp>
      <p:sp>
        <p:nvSpPr>
          <p:cNvPr id="52227" name="Rectangle 2"/>
          <p:cNvSpPr>
            <a:spLocks noGrp="1" noRot="1" noChangeAspect="1" noChangeArrowheads="1" noTextEdit="1"/>
          </p:cNvSpPr>
          <p:nvPr>
            <p:ph type="sldImg"/>
          </p:nvPr>
        </p:nvSpPr>
        <p:spPr>
          <a:xfrm>
            <a:off x="409575" y="695325"/>
            <a:ext cx="6178550" cy="3476625"/>
          </a:xfrm>
          <a:ln/>
        </p:spPr>
      </p:sp>
      <p:sp>
        <p:nvSpPr>
          <p:cNvPr id="52228" name="Rectangle 3"/>
          <p:cNvSpPr>
            <a:spLocks noGrp="1" noChangeArrowheads="1"/>
          </p:cNvSpPr>
          <p:nvPr>
            <p:ph type="body" idx="1"/>
          </p:nvPr>
        </p:nvSpPr>
        <p:spPr>
          <a:noFill/>
          <a:ln/>
        </p:spPr>
        <p:txBody>
          <a:bodyPr/>
          <a:lstStyle/>
          <a:p>
            <a:pPr eaLnBrk="1" hangingPunct="1"/>
            <a:r>
              <a:rPr lang="en-US" dirty="0"/>
              <a:t> Instructor Comments:</a:t>
            </a:r>
          </a:p>
          <a:p>
            <a:pPr marL="514350" lvl="1" eaLnBrk="1" hangingPunct="1"/>
            <a:r>
              <a:rPr lang="en-US" dirty="0"/>
              <a:t> This is a minor point and one we haven’t seen since WW II.  Retained personnel are those personnel who are exclusively engaged in medical or religious work.  For example, chaplains and doctors/nurses fall into this category.  Retained personnel have a different status than POWs and thus special rules apply.</a:t>
            </a:r>
          </a:p>
          <a:p>
            <a:pPr marL="514350" lvl="1" eaLnBrk="1" hangingPunct="1"/>
            <a:r>
              <a:rPr lang="en-US" dirty="0"/>
              <a:t> The rule:  If the number of doctors exceeds the need of the POW’s they are treating, then the excess doctors must be sent home before the end of hostilities.  Those in a POW status can be kept until the end of hostilities.</a:t>
            </a:r>
          </a:p>
          <a:p>
            <a:pPr marL="514350" lvl="1" eaLnBrk="1" hangingPunct="1"/>
            <a:r>
              <a:rPr lang="en-US" dirty="0"/>
              <a:t> If retained personnel are treated like POWs then the duty to attempt escape arises again.</a:t>
            </a:r>
          </a:p>
          <a:p>
            <a:pPr marL="514350" lvl="1" eaLnBrk="1" hangingPunct="1"/>
            <a:endParaRPr lang="en-US" dirty="0"/>
          </a:p>
        </p:txBody>
      </p:sp>
    </p:spTree>
    <p:extLst>
      <p:ext uri="{BB962C8B-B14F-4D97-AF65-F5344CB8AC3E}">
        <p14:creationId xmlns:p14="http://schemas.microsoft.com/office/powerpoint/2010/main" val="85529022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9"/>
          <p:cNvSpPr>
            <a:spLocks noGrp="1" noChangeArrowheads="1"/>
          </p:cNvSpPr>
          <p:nvPr>
            <p:ph type="sldNum" sz="quarter" idx="5"/>
          </p:nvPr>
        </p:nvSpPr>
        <p:spPr>
          <a:noFill/>
        </p:spPr>
        <p:txBody>
          <a:bodyPr/>
          <a:lstStyle/>
          <a:p>
            <a:fld id="{9779E79A-35FB-4A1A-ACF1-A9EC38E05F6E}" type="slidenum">
              <a:rPr lang="en-US" smtClean="0"/>
              <a:pPr/>
              <a:t>14</a:t>
            </a:fld>
            <a:endParaRPr lang="en-US"/>
          </a:p>
        </p:txBody>
      </p:sp>
      <p:sp>
        <p:nvSpPr>
          <p:cNvPr id="53251" name="Rectangle 2"/>
          <p:cNvSpPr>
            <a:spLocks noGrp="1" noRot="1" noChangeAspect="1" noChangeArrowheads="1" noTextEdit="1"/>
          </p:cNvSpPr>
          <p:nvPr>
            <p:ph type="sldImg"/>
          </p:nvPr>
        </p:nvSpPr>
        <p:spPr>
          <a:xfrm>
            <a:off x="409575" y="695325"/>
            <a:ext cx="6178550" cy="3476625"/>
          </a:xfrm>
          <a:ln/>
        </p:spPr>
      </p:sp>
      <p:sp>
        <p:nvSpPr>
          <p:cNvPr id="53252" name="Rectangle 3"/>
          <p:cNvSpPr>
            <a:spLocks noGrp="1" noChangeArrowheads="1"/>
          </p:cNvSpPr>
          <p:nvPr>
            <p:ph type="body" idx="1"/>
          </p:nvPr>
        </p:nvSpPr>
        <p:spPr>
          <a:noFill/>
          <a:ln/>
        </p:spPr>
        <p:txBody>
          <a:bodyPr/>
          <a:lstStyle/>
          <a:p>
            <a:pPr eaLnBrk="1" hangingPunct="1"/>
            <a:endParaRPr lang="en-US"/>
          </a:p>
        </p:txBody>
      </p:sp>
    </p:spTree>
    <p:extLst>
      <p:ext uri="{BB962C8B-B14F-4D97-AF65-F5344CB8AC3E}">
        <p14:creationId xmlns:p14="http://schemas.microsoft.com/office/powerpoint/2010/main" val="295209186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9"/>
          <p:cNvSpPr>
            <a:spLocks noGrp="1" noChangeArrowheads="1"/>
          </p:cNvSpPr>
          <p:nvPr>
            <p:ph type="sldNum" sz="quarter" idx="5"/>
          </p:nvPr>
        </p:nvSpPr>
        <p:spPr>
          <a:noFill/>
        </p:spPr>
        <p:txBody>
          <a:bodyPr/>
          <a:lstStyle/>
          <a:p>
            <a:fld id="{6C6656D7-0D19-41B0-A6C7-D1B7279A0D9E}" type="slidenum">
              <a:rPr lang="en-US" smtClean="0"/>
              <a:pPr/>
              <a:t>15</a:t>
            </a:fld>
            <a:endParaRPr lang="en-US"/>
          </a:p>
        </p:txBody>
      </p:sp>
      <p:sp>
        <p:nvSpPr>
          <p:cNvPr id="54275" name="Rectangle 2"/>
          <p:cNvSpPr>
            <a:spLocks noGrp="1" noRot="1" noChangeAspect="1" noChangeArrowheads="1" noTextEdit="1"/>
          </p:cNvSpPr>
          <p:nvPr>
            <p:ph type="sldImg"/>
          </p:nvPr>
        </p:nvSpPr>
        <p:spPr>
          <a:xfrm>
            <a:off x="409575" y="695325"/>
            <a:ext cx="6178550" cy="3476625"/>
          </a:xfrm>
          <a:ln/>
        </p:spPr>
      </p:sp>
      <p:sp>
        <p:nvSpPr>
          <p:cNvPr id="54276" name="Rectangle 3"/>
          <p:cNvSpPr>
            <a:spLocks noGrp="1" noChangeArrowheads="1"/>
          </p:cNvSpPr>
          <p:nvPr>
            <p:ph type="body" idx="1"/>
          </p:nvPr>
        </p:nvSpPr>
        <p:spPr>
          <a:noFill/>
          <a:ln/>
        </p:spPr>
        <p:txBody>
          <a:bodyPr/>
          <a:lstStyle/>
          <a:p>
            <a:pPr eaLnBrk="1" hangingPunct="1"/>
            <a:r>
              <a:rPr lang="en-US"/>
              <a:t> Instructor Comments:</a:t>
            </a:r>
          </a:p>
          <a:p>
            <a:pPr marL="514350" lvl="1" eaLnBrk="1" hangingPunct="1"/>
            <a:r>
              <a:rPr lang="en-US"/>
              <a:t> Again, the most important factor contributing to survival is keeping faith with fellow captives.  They are the ones closest to you who care about your survival and can help you make it home. </a:t>
            </a:r>
          </a:p>
          <a:p>
            <a:pPr marL="514350" lvl="1" eaLnBrk="1" hangingPunct="1"/>
            <a:r>
              <a:rPr lang="en-US"/>
              <a:t> Organize in a military command structure.  The senior ranking POW/detainee assumes command and all are subject to that commander.  </a:t>
            </a:r>
          </a:p>
        </p:txBody>
      </p:sp>
    </p:spTree>
    <p:extLst>
      <p:ext uri="{BB962C8B-B14F-4D97-AF65-F5344CB8AC3E}">
        <p14:creationId xmlns:p14="http://schemas.microsoft.com/office/powerpoint/2010/main" val="281381418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9"/>
          <p:cNvSpPr>
            <a:spLocks noGrp="1" noChangeArrowheads="1"/>
          </p:cNvSpPr>
          <p:nvPr>
            <p:ph type="sldNum" sz="quarter" idx="5"/>
          </p:nvPr>
        </p:nvSpPr>
        <p:spPr>
          <a:noFill/>
        </p:spPr>
        <p:txBody>
          <a:bodyPr/>
          <a:lstStyle/>
          <a:p>
            <a:fld id="{89F4C99B-A799-44DE-B12B-F22C8C56CA54}" type="slidenum">
              <a:rPr lang="en-US" smtClean="0"/>
              <a:pPr/>
              <a:t>16</a:t>
            </a:fld>
            <a:endParaRPr lang="en-US"/>
          </a:p>
        </p:txBody>
      </p:sp>
      <p:sp>
        <p:nvSpPr>
          <p:cNvPr id="55299" name="Rectangle 2"/>
          <p:cNvSpPr>
            <a:spLocks noGrp="1" noRot="1" noChangeAspect="1" noChangeArrowheads="1" noTextEdit="1"/>
          </p:cNvSpPr>
          <p:nvPr>
            <p:ph type="sldImg"/>
          </p:nvPr>
        </p:nvSpPr>
        <p:spPr>
          <a:xfrm>
            <a:off x="409575" y="695325"/>
            <a:ext cx="6178550" cy="3476625"/>
          </a:xfrm>
          <a:ln/>
        </p:spPr>
      </p:sp>
      <p:sp>
        <p:nvSpPr>
          <p:cNvPr id="55300" name="Rectangle 3"/>
          <p:cNvSpPr>
            <a:spLocks noGrp="1" noChangeArrowheads="1"/>
          </p:cNvSpPr>
          <p:nvPr>
            <p:ph type="body" idx="1"/>
          </p:nvPr>
        </p:nvSpPr>
        <p:spPr>
          <a:noFill/>
          <a:ln/>
        </p:spPr>
        <p:txBody>
          <a:bodyPr/>
          <a:lstStyle/>
          <a:p>
            <a:pPr eaLnBrk="1" hangingPunct="1"/>
            <a:r>
              <a:rPr lang="en-US" dirty="0"/>
              <a:t> Instructor Comments:</a:t>
            </a:r>
          </a:p>
          <a:p>
            <a:pPr marL="514350" lvl="1" eaLnBrk="1" hangingPunct="1"/>
            <a:r>
              <a:rPr lang="en-US" dirty="0"/>
              <a:t> Note who can and cannot command.  Historically, it has never been an issue but different services have different cultures and backgrounds.  This policy was used in Vietnam where captives of all four services were under the command of the senior ranking POW, even if he/she was from another service.</a:t>
            </a:r>
          </a:p>
          <a:p>
            <a:pPr marL="514350" lvl="1" eaLnBrk="1" hangingPunct="1"/>
            <a:r>
              <a:rPr lang="en-US" dirty="0"/>
              <a:t> The need for communication and a strong command can not be over emphasized.</a:t>
            </a:r>
          </a:p>
          <a:p>
            <a:pPr marL="514350" lvl="1" eaLnBrk="1" hangingPunct="1"/>
            <a:r>
              <a:rPr lang="en-US" dirty="0"/>
              <a:t> Expect enlisted to be separated from officers thus enabling senior enlisted to assume command as they do in the rear.  In POW camps containing officers, the senior officer will serve as the representative for all the prisoners.  </a:t>
            </a:r>
          </a:p>
        </p:txBody>
      </p:sp>
    </p:spTree>
    <p:extLst>
      <p:ext uri="{BB962C8B-B14F-4D97-AF65-F5344CB8AC3E}">
        <p14:creationId xmlns:p14="http://schemas.microsoft.com/office/powerpoint/2010/main" val="35684301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9"/>
          <p:cNvSpPr>
            <a:spLocks noGrp="1" noChangeArrowheads="1"/>
          </p:cNvSpPr>
          <p:nvPr>
            <p:ph type="sldNum" sz="quarter" idx="5"/>
          </p:nvPr>
        </p:nvSpPr>
        <p:spPr>
          <a:noFill/>
        </p:spPr>
        <p:txBody>
          <a:bodyPr/>
          <a:lstStyle/>
          <a:p>
            <a:fld id="{8BD879AE-6A78-465B-90CF-3B2B30E8960C}" type="slidenum">
              <a:rPr lang="en-US" smtClean="0"/>
              <a:pPr/>
              <a:t>17</a:t>
            </a:fld>
            <a:endParaRPr lang="en-US"/>
          </a:p>
        </p:txBody>
      </p:sp>
      <p:sp>
        <p:nvSpPr>
          <p:cNvPr id="56323" name="Rectangle 2"/>
          <p:cNvSpPr>
            <a:spLocks noGrp="1" noRot="1" noChangeAspect="1" noChangeArrowheads="1" noTextEdit="1"/>
          </p:cNvSpPr>
          <p:nvPr>
            <p:ph type="sldImg"/>
          </p:nvPr>
        </p:nvSpPr>
        <p:spPr>
          <a:xfrm>
            <a:off x="409575" y="695325"/>
            <a:ext cx="6178550" cy="3476625"/>
          </a:xfrm>
          <a:ln/>
        </p:spPr>
      </p:sp>
      <p:sp>
        <p:nvSpPr>
          <p:cNvPr id="56324" name="Rectangle 3"/>
          <p:cNvSpPr>
            <a:spLocks noGrp="1" noChangeArrowheads="1"/>
          </p:cNvSpPr>
          <p:nvPr>
            <p:ph type="body" idx="1"/>
          </p:nvPr>
        </p:nvSpPr>
        <p:spPr>
          <a:noFill/>
          <a:ln/>
        </p:spPr>
        <p:txBody>
          <a:bodyPr/>
          <a:lstStyle/>
          <a:p>
            <a:pPr eaLnBrk="1" hangingPunct="1"/>
            <a:endParaRPr lang="en-US"/>
          </a:p>
        </p:txBody>
      </p:sp>
    </p:spTree>
    <p:extLst>
      <p:ext uri="{BB962C8B-B14F-4D97-AF65-F5344CB8AC3E}">
        <p14:creationId xmlns:p14="http://schemas.microsoft.com/office/powerpoint/2010/main" val="37365593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9"/>
          <p:cNvSpPr>
            <a:spLocks noGrp="1" noChangeArrowheads="1"/>
          </p:cNvSpPr>
          <p:nvPr>
            <p:ph type="sldNum" sz="quarter" idx="5"/>
          </p:nvPr>
        </p:nvSpPr>
        <p:spPr>
          <a:noFill/>
        </p:spPr>
        <p:txBody>
          <a:bodyPr/>
          <a:lstStyle/>
          <a:p>
            <a:fld id="{A8C0F045-7DB9-4CB2-997E-5315B3515E90}" type="slidenum">
              <a:rPr lang="en-US" smtClean="0"/>
              <a:pPr/>
              <a:t>18</a:t>
            </a:fld>
            <a:endParaRPr lang="en-US"/>
          </a:p>
        </p:txBody>
      </p:sp>
      <p:sp>
        <p:nvSpPr>
          <p:cNvPr id="57347" name="Rectangle 2"/>
          <p:cNvSpPr>
            <a:spLocks noGrp="1" noRot="1" noChangeAspect="1" noChangeArrowheads="1" noTextEdit="1"/>
          </p:cNvSpPr>
          <p:nvPr>
            <p:ph type="sldImg"/>
          </p:nvPr>
        </p:nvSpPr>
        <p:spPr>
          <a:xfrm>
            <a:off x="409575" y="695325"/>
            <a:ext cx="6178550" cy="3476625"/>
          </a:xfrm>
          <a:ln/>
        </p:spPr>
      </p:sp>
      <p:sp>
        <p:nvSpPr>
          <p:cNvPr id="57348" name="Rectangle 3"/>
          <p:cNvSpPr>
            <a:spLocks noGrp="1" noChangeArrowheads="1"/>
          </p:cNvSpPr>
          <p:nvPr>
            <p:ph type="body" idx="1"/>
          </p:nvPr>
        </p:nvSpPr>
        <p:spPr>
          <a:noFill/>
          <a:ln/>
        </p:spPr>
        <p:txBody>
          <a:bodyPr/>
          <a:lstStyle/>
          <a:p>
            <a:pPr eaLnBrk="1" hangingPunct="1"/>
            <a:r>
              <a:rPr lang="en-US" dirty="0"/>
              <a:t> Instructor Comments:</a:t>
            </a:r>
          </a:p>
          <a:p>
            <a:pPr marL="514350" lvl="1" eaLnBrk="1" hangingPunct="1"/>
            <a:r>
              <a:rPr lang="en-US" dirty="0"/>
              <a:t> Often referred to as the “Big 4 and nothing more.”  Name, rank, DOB and Serial Number. </a:t>
            </a:r>
          </a:p>
          <a:p>
            <a:pPr marL="514350" lvl="1" eaLnBrk="1" hangingPunct="1"/>
            <a:r>
              <a:rPr lang="en-US" baseline="0" dirty="0"/>
              <a:t> </a:t>
            </a:r>
            <a:r>
              <a:rPr lang="en-US" dirty="0"/>
              <a:t>Understand that other communications with captors is necessary and not prohibited.  For example there is a need to request medical care or personal hygiene items. Passing on information </a:t>
            </a:r>
            <a:r>
              <a:rPr lang="en-US" b="1" dirty="0"/>
              <a:t>useful to the enemy</a:t>
            </a:r>
            <a:r>
              <a:rPr lang="en-US" dirty="0"/>
              <a:t> is what is forbidden, not conveying information in order to seek medical treatment.</a:t>
            </a:r>
          </a:p>
          <a:p>
            <a:pPr marL="514350" lvl="1" eaLnBrk="1" hangingPunct="1"/>
            <a:r>
              <a:rPr lang="en-US" dirty="0"/>
              <a:t> Note the difference between service cultures here as well.  In Vietnam some captives frequently gave knowingly false information to avoid torture as they believed it kept them stronger for the ongoing captivity.  Other servicemen stuck by the “Big 4 and nothing more.”  Generally their treatment was harsher but they felt it necessary to avoid giving out any useful information unintentionally.</a:t>
            </a:r>
          </a:p>
          <a:p>
            <a:pPr marL="514350" lvl="1" eaLnBrk="1" hangingPunct="1"/>
            <a:r>
              <a:rPr lang="en-US" dirty="0"/>
              <a:t> Don’t sign anything that you cannot read. </a:t>
            </a:r>
          </a:p>
          <a:p>
            <a:pPr marL="514350" lvl="1" eaLnBrk="1" hangingPunct="1"/>
            <a:r>
              <a:rPr lang="en-US" dirty="0"/>
              <a:t> Note the language “to the utmost of my ability.”  Everyone has different levels of pressure that lead to breakdowns.  The key is to bring everyone back into the fold and rely on each other to prevent the enemy from singling out individuals who may feel vulnerable if the group has disowned them.</a:t>
            </a:r>
          </a:p>
        </p:txBody>
      </p:sp>
    </p:spTree>
    <p:extLst>
      <p:ext uri="{BB962C8B-B14F-4D97-AF65-F5344CB8AC3E}">
        <p14:creationId xmlns:p14="http://schemas.microsoft.com/office/powerpoint/2010/main" val="284620610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9"/>
          <p:cNvSpPr>
            <a:spLocks noGrp="1" noChangeArrowheads="1"/>
          </p:cNvSpPr>
          <p:nvPr>
            <p:ph type="sldNum" sz="quarter" idx="5"/>
          </p:nvPr>
        </p:nvSpPr>
        <p:spPr>
          <a:noFill/>
        </p:spPr>
        <p:txBody>
          <a:bodyPr/>
          <a:lstStyle/>
          <a:p>
            <a:fld id="{3E08740A-5782-43F2-B290-767C1B2616F2}" type="slidenum">
              <a:rPr lang="en-US" smtClean="0"/>
              <a:pPr/>
              <a:t>19</a:t>
            </a:fld>
            <a:endParaRPr lang="en-US"/>
          </a:p>
        </p:txBody>
      </p:sp>
      <p:sp>
        <p:nvSpPr>
          <p:cNvPr id="58371" name="Rectangle 2"/>
          <p:cNvSpPr>
            <a:spLocks noGrp="1" noRot="1" noChangeAspect="1" noChangeArrowheads="1" noTextEdit="1"/>
          </p:cNvSpPr>
          <p:nvPr>
            <p:ph type="sldImg"/>
          </p:nvPr>
        </p:nvSpPr>
        <p:spPr>
          <a:xfrm>
            <a:off x="409575" y="695325"/>
            <a:ext cx="6178550" cy="3476625"/>
          </a:xfrm>
          <a:ln/>
        </p:spPr>
      </p:sp>
      <p:sp>
        <p:nvSpPr>
          <p:cNvPr id="58372" name="Rectangle 3"/>
          <p:cNvSpPr>
            <a:spLocks noGrp="1" noChangeArrowheads="1"/>
          </p:cNvSpPr>
          <p:nvPr>
            <p:ph type="body" idx="1"/>
          </p:nvPr>
        </p:nvSpPr>
        <p:spPr>
          <a:noFill/>
          <a:ln/>
        </p:spPr>
        <p:txBody>
          <a:bodyPr/>
          <a:lstStyle/>
          <a:p>
            <a:pPr eaLnBrk="1" hangingPunct="1"/>
            <a:r>
              <a:rPr lang="en-US" dirty="0"/>
              <a:t> Instructor Comments:</a:t>
            </a:r>
          </a:p>
          <a:p>
            <a:pPr marL="514350" lvl="1" eaLnBrk="1" hangingPunct="1"/>
            <a:r>
              <a:rPr lang="en-US" b="1" dirty="0"/>
              <a:t> Highlight the “utmost” language</a:t>
            </a:r>
            <a:r>
              <a:rPr lang="en-US" dirty="0"/>
              <a:t>.  Bottom line is captives should not shun fellow captives if they break.  They should be brought back into the fold.  When the interrogations begin again as they normally will, do not start where you left off, but begin again from the beginning.  Take care of your fellow captives.  The enemy wants dissention in the camp.</a:t>
            </a:r>
          </a:p>
        </p:txBody>
      </p:sp>
    </p:spTree>
    <p:extLst>
      <p:ext uri="{BB962C8B-B14F-4D97-AF65-F5344CB8AC3E}">
        <p14:creationId xmlns:p14="http://schemas.microsoft.com/office/powerpoint/2010/main" val="413963781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9"/>
          <p:cNvSpPr>
            <a:spLocks noGrp="1" noChangeArrowheads="1"/>
          </p:cNvSpPr>
          <p:nvPr>
            <p:ph type="sldNum" sz="quarter" idx="5"/>
          </p:nvPr>
        </p:nvSpPr>
        <p:spPr>
          <a:noFill/>
        </p:spPr>
        <p:txBody>
          <a:bodyPr/>
          <a:lstStyle/>
          <a:p>
            <a:fld id="{CCBE819F-8691-477C-A79F-960E7E6766D3}" type="slidenum">
              <a:rPr lang="en-US" smtClean="0"/>
              <a:pPr/>
              <a:t>2</a:t>
            </a:fld>
            <a:endParaRPr lang="en-US" dirty="0"/>
          </a:p>
        </p:txBody>
      </p:sp>
      <p:sp>
        <p:nvSpPr>
          <p:cNvPr id="40963" name="Rectangle 2"/>
          <p:cNvSpPr>
            <a:spLocks noGrp="1" noRot="1" noChangeAspect="1" noChangeArrowheads="1" noTextEdit="1"/>
          </p:cNvSpPr>
          <p:nvPr>
            <p:ph type="sldImg"/>
          </p:nvPr>
        </p:nvSpPr>
        <p:spPr>
          <a:xfrm>
            <a:off x="409575" y="695325"/>
            <a:ext cx="6178550" cy="3476625"/>
          </a:xfrm>
          <a:ln/>
        </p:spPr>
      </p:sp>
      <p:sp>
        <p:nvSpPr>
          <p:cNvPr id="40964" name="Rectangle 3"/>
          <p:cNvSpPr>
            <a:spLocks noGrp="1" noChangeArrowheads="1"/>
          </p:cNvSpPr>
          <p:nvPr>
            <p:ph type="body" idx="1"/>
          </p:nvPr>
        </p:nvSpPr>
        <p:spPr>
          <a:noFill/>
          <a:ln/>
        </p:spPr>
        <p:txBody>
          <a:bodyPr/>
          <a:lstStyle/>
          <a:p>
            <a:pPr>
              <a:buNone/>
            </a:pPr>
            <a:r>
              <a:rPr lang="en-US" sz="1200" b="1" dirty="0"/>
              <a:t>Select Note Pages contain instruction comments to assist with your presentation.</a:t>
            </a:r>
          </a:p>
          <a:p>
            <a:endParaRPr lang="en-US" sz="1200" b="1" dirty="0"/>
          </a:p>
          <a:p>
            <a:pPr>
              <a:buNone/>
            </a:pPr>
            <a:r>
              <a:rPr lang="en-US" sz="1200" b="1" dirty="0"/>
              <a:t>This Standard Training Package (STP) is current as of 21 October 2024. </a:t>
            </a:r>
            <a:r>
              <a:rPr lang="en-US" sz="1000" b="1" kern="1200" dirty="0">
                <a:solidFill>
                  <a:schemeClr val="tx1"/>
                </a:solidFill>
                <a:effectLst/>
                <a:latin typeface="Arial" charset="0"/>
                <a:ea typeface="+mn-ea"/>
                <a:cs typeface="+mn-cs"/>
              </a:rPr>
              <a:t>To ensure this is the most current version, please go to https://tjaglcs.army.mil/  and locate the STPs within the "Training" area/box of the </a:t>
            </a:r>
            <a:r>
              <a:rPr lang="en-US" sz="1000" b="1" kern="1200" dirty="0" err="1">
                <a:solidFill>
                  <a:schemeClr val="tx1"/>
                </a:solidFill>
                <a:effectLst/>
                <a:latin typeface="Arial" charset="0"/>
                <a:ea typeface="+mn-ea"/>
                <a:cs typeface="+mn-cs"/>
              </a:rPr>
              <a:t>tjaglcs</a:t>
            </a:r>
            <a:r>
              <a:rPr lang="en-US" sz="1000" b="1" kern="1200" dirty="0">
                <a:solidFill>
                  <a:schemeClr val="tx1"/>
                </a:solidFill>
                <a:effectLst/>
                <a:latin typeface="Arial" charset="0"/>
                <a:ea typeface="+mn-ea"/>
                <a:cs typeface="+mn-cs"/>
              </a:rPr>
              <a:t> public site.</a:t>
            </a:r>
          </a:p>
          <a:p>
            <a:pPr>
              <a:buNone/>
            </a:pPr>
            <a:endParaRPr lang="en-US" sz="1200" b="1" baseline="0" dirty="0"/>
          </a:p>
          <a:p>
            <a:pPr>
              <a:buNone/>
            </a:pPr>
            <a:r>
              <a:rPr lang="en-US" sz="1200" b="1" baseline="0" dirty="0"/>
              <a:t>Before providing Code of Conduct training, instructors should review DoD Instruction O-3002.05 for current Code of Conduct interpretations and guidelines.</a:t>
            </a:r>
            <a:endParaRPr lang="en-US" sz="1200" b="1" dirty="0"/>
          </a:p>
          <a:p>
            <a:pPr eaLnBrk="1" hangingPunct="1">
              <a:buFontTx/>
              <a:buNone/>
            </a:pPr>
            <a:endParaRPr lang="en-US" sz="1200" dirty="0"/>
          </a:p>
        </p:txBody>
      </p:sp>
    </p:spTree>
    <p:extLst>
      <p:ext uri="{BB962C8B-B14F-4D97-AF65-F5344CB8AC3E}">
        <p14:creationId xmlns:p14="http://schemas.microsoft.com/office/powerpoint/2010/main" val="263294669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9"/>
          <p:cNvSpPr>
            <a:spLocks noGrp="1" noChangeArrowheads="1"/>
          </p:cNvSpPr>
          <p:nvPr>
            <p:ph type="sldNum" sz="quarter" idx="5"/>
          </p:nvPr>
        </p:nvSpPr>
        <p:spPr>
          <a:noFill/>
        </p:spPr>
        <p:txBody>
          <a:bodyPr/>
          <a:lstStyle/>
          <a:p>
            <a:fld id="{D521CF4F-DA09-4419-849A-8211CBBC9F46}" type="slidenum">
              <a:rPr lang="en-US" smtClean="0"/>
              <a:pPr/>
              <a:t>20</a:t>
            </a:fld>
            <a:endParaRPr lang="en-US"/>
          </a:p>
        </p:txBody>
      </p:sp>
      <p:sp>
        <p:nvSpPr>
          <p:cNvPr id="59395" name="Rectangle 2"/>
          <p:cNvSpPr>
            <a:spLocks noGrp="1" noRot="1" noChangeAspect="1" noChangeArrowheads="1" noTextEdit="1"/>
          </p:cNvSpPr>
          <p:nvPr>
            <p:ph type="sldImg"/>
          </p:nvPr>
        </p:nvSpPr>
        <p:spPr>
          <a:xfrm>
            <a:off x="409575" y="695325"/>
            <a:ext cx="6178550" cy="3476625"/>
          </a:xfrm>
          <a:ln/>
        </p:spPr>
      </p:sp>
      <p:sp>
        <p:nvSpPr>
          <p:cNvPr id="59396" name="Rectangle 3"/>
          <p:cNvSpPr>
            <a:spLocks noGrp="1" noChangeArrowheads="1"/>
          </p:cNvSpPr>
          <p:nvPr>
            <p:ph type="body" idx="1"/>
          </p:nvPr>
        </p:nvSpPr>
        <p:spPr>
          <a:noFill/>
          <a:ln/>
        </p:spPr>
        <p:txBody>
          <a:bodyPr/>
          <a:lstStyle/>
          <a:p>
            <a:pPr eaLnBrk="1" hangingPunct="1"/>
            <a:endParaRPr lang="en-US"/>
          </a:p>
        </p:txBody>
      </p:sp>
    </p:spTree>
    <p:extLst>
      <p:ext uri="{BB962C8B-B14F-4D97-AF65-F5344CB8AC3E}">
        <p14:creationId xmlns:p14="http://schemas.microsoft.com/office/powerpoint/2010/main" val="343679379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9"/>
          <p:cNvSpPr>
            <a:spLocks noGrp="1" noChangeArrowheads="1"/>
          </p:cNvSpPr>
          <p:nvPr>
            <p:ph type="sldNum" sz="quarter" idx="5"/>
          </p:nvPr>
        </p:nvSpPr>
        <p:spPr>
          <a:noFill/>
        </p:spPr>
        <p:txBody>
          <a:bodyPr/>
          <a:lstStyle/>
          <a:p>
            <a:fld id="{18F8231E-FDD8-45EC-BE89-CC8891CD42D1}" type="slidenum">
              <a:rPr lang="en-US" smtClean="0"/>
              <a:pPr/>
              <a:t>21</a:t>
            </a:fld>
            <a:endParaRPr lang="en-US"/>
          </a:p>
        </p:txBody>
      </p:sp>
      <p:sp>
        <p:nvSpPr>
          <p:cNvPr id="60419" name="Rectangle 2"/>
          <p:cNvSpPr>
            <a:spLocks noGrp="1" noRot="1" noChangeAspect="1" noChangeArrowheads="1" noTextEdit="1"/>
          </p:cNvSpPr>
          <p:nvPr>
            <p:ph type="sldImg"/>
          </p:nvPr>
        </p:nvSpPr>
        <p:spPr>
          <a:xfrm>
            <a:off x="409575" y="695325"/>
            <a:ext cx="6178550" cy="3476625"/>
          </a:xfrm>
          <a:ln/>
        </p:spPr>
      </p:sp>
      <p:sp>
        <p:nvSpPr>
          <p:cNvPr id="60420" name="Rectangle 3"/>
          <p:cNvSpPr>
            <a:spLocks noGrp="1" noChangeArrowheads="1"/>
          </p:cNvSpPr>
          <p:nvPr>
            <p:ph type="body" idx="1"/>
          </p:nvPr>
        </p:nvSpPr>
        <p:spPr>
          <a:noFill/>
          <a:ln/>
        </p:spPr>
        <p:txBody>
          <a:bodyPr/>
          <a:lstStyle/>
          <a:p>
            <a:pPr eaLnBrk="1" hangingPunct="1"/>
            <a:r>
              <a:rPr lang="en-US" dirty="0"/>
              <a:t> Instructor Comments:</a:t>
            </a:r>
          </a:p>
          <a:p>
            <a:pPr marL="514350" lvl="1" eaLnBrk="1" hangingPunct="1"/>
            <a:r>
              <a:rPr lang="en-US" dirty="0"/>
              <a:t> Cite the case of Captain Michael “Scott” Speicher USN and the resources spent trying to locate him as well as the POW teams in PACOM that continue to search SE Asia for info/repatriation of U.S. </a:t>
            </a:r>
            <a:r>
              <a:rPr lang="en-US" dirty="0" err="1"/>
              <a:t>Servicemembers</a:t>
            </a:r>
            <a:r>
              <a:rPr lang="en-US" dirty="0"/>
              <a:t>, decades after the fight.  Also see next slide. </a:t>
            </a:r>
          </a:p>
        </p:txBody>
      </p:sp>
    </p:spTree>
    <p:extLst>
      <p:ext uri="{BB962C8B-B14F-4D97-AF65-F5344CB8AC3E}">
        <p14:creationId xmlns:p14="http://schemas.microsoft.com/office/powerpoint/2010/main" val="398972176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9"/>
          <p:cNvSpPr>
            <a:spLocks noGrp="1" noChangeArrowheads="1"/>
          </p:cNvSpPr>
          <p:nvPr>
            <p:ph type="sldNum" sz="quarter" idx="5"/>
          </p:nvPr>
        </p:nvSpPr>
        <p:spPr>
          <a:noFill/>
        </p:spPr>
        <p:txBody>
          <a:bodyPr/>
          <a:lstStyle/>
          <a:p>
            <a:fld id="{C5F30E4A-C75F-4EF0-BB88-13D507218163}" type="slidenum">
              <a:rPr lang="en-US" smtClean="0"/>
              <a:pPr/>
              <a:t>22</a:t>
            </a:fld>
            <a:endParaRPr lang="en-US"/>
          </a:p>
        </p:txBody>
      </p:sp>
      <p:sp>
        <p:nvSpPr>
          <p:cNvPr id="63491" name="Rectangle 2"/>
          <p:cNvSpPr>
            <a:spLocks noGrp="1" noRot="1" noChangeAspect="1" noChangeArrowheads="1" noTextEdit="1"/>
          </p:cNvSpPr>
          <p:nvPr>
            <p:ph type="sldImg"/>
          </p:nvPr>
        </p:nvSpPr>
        <p:spPr>
          <a:xfrm>
            <a:off x="409575" y="695325"/>
            <a:ext cx="6178550" cy="3476625"/>
          </a:xfrm>
          <a:ln/>
        </p:spPr>
      </p:sp>
      <p:sp>
        <p:nvSpPr>
          <p:cNvPr id="63492" name="Rectangle 3"/>
          <p:cNvSpPr>
            <a:spLocks noGrp="1" noChangeArrowheads="1"/>
          </p:cNvSpPr>
          <p:nvPr>
            <p:ph type="body" idx="1"/>
          </p:nvPr>
        </p:nvSpPr>
        <p:spPr>
          <a:noFill/>
          <a:ln/>
        </p:spPr>
        <p:txBody>
          <a:bodyPr/>
          <a:lstStyle/>
          <a:p>
            <a:pPr eaLnBrk="1" hangingPunct="1"/>
            <a:r>
              <a:rPr lang="en-US" dirty="0"/>
              <a:t> Instructor Comments:</a:t>
            </a:r>
          </a:p>
          <a:p>
            <a:pPr marL="514350" lvl="1" eaLnBrk="1" hangingPunct="1"/>
            <a:r>
              <a:rPr lang="en-US" dirty="0"/>
              <a:t> The key to foreign detention is to demand to speak to a US REP in the country, i.e. the Embassy.  Don’t embarrass the US GOVT and maintain military bearing.  </a:t>
            </a:r>
          </a:p>
          <a:p>
            <a:pPr marL="514350" lvl="1" eaLnBrk="1" hangingPunct="1"/>
            <a:r>
              <a:rPr lang="en-US" dirty="0"/>
              <a:t>  This most often occurs when US personnel are arrested for foreign crimes overseas.  The situations require diplomatic involvement ASAP.  This is not a situation in which Soldiers should attempt escape.  For example, Soldiers should not attempt to use physical means to “escape” for an arrest for a DUI in Germany.</a:t>
            </a:r>
          </a:p>
          <a:p>
            <a:pPr eaLnBrk="1" hangingPunct="1"/>
            <a:endParaRPr lang="en-US" dirty="0"/>
          </a:p>
        </p:txBody>
      </p:sp>
    </p:spTree>
    <p:extLst>
      <p:ext uri="{BB962C8B-B14F-4D97-AF65-F5344CB8AC3E}">
        <p14:creationId xmlns:p14="http://schemas.microsoft.com/office/powerpoint/2010/main" val="246503058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9"/>
          <p:cNvSpPr>
            <a:spLocks noGrp="1" noChangeArrowheads="1"/>
          </p:cNvSpPr>
          <p:nvPr>
            <p:ph type="sldNum" sz="quarter" idx="5"/>
          </p:nvPr>
        </p:nvSpPr>
        <p:spPr>
          <a:noFill/>
        </p:spPr>
        <p:txBody>
          <a:bodyPr/>
          <a:lstStyle/>
          <a:p>
            <a:fld id="{A37C765A-12BB-4585-B873-A634A7751B43}" type="slidenum">
              <a:rPr lang="en-US" smtClean="0"/>
              <a:pPr/>
              <a:t>23</a:t>
            </a:fld>
            <a:endParaRPr lang="en-US"/>
          </a:p>
        </p:txBody>
      </p:sp>
      <p:sp>
        <p:nvSpPr>
          <p:cNvPr id="64515" name="Rectangle 2"/>
          <p:cNvSpPr>
            <a:spLocks noGrp="1" noRot="1" noChangeAspect="1" noChangeArrowheads="1" noTextEdit="1"/>
          </p:cNvSpPr>
          <p:nvPr>
            <p:ph type="sldImg"/>
          </p:nvPr>
        </p:nvSpPr>
        <p:spPr>
          <a:xfrm>
            <a:off x="409575" y="695325"/>
            <a:ext cx="6178550" cy="3476625"/>
          </a:xfrm>
          <a:ln/>
        </p:spPr>
      </p:sp>
      <p:sp>
        <p:nvSpPr>
          <p:cNvPr id="64516" name="Rectangle 3"/>
          <p:cNvSpPr>
            <a:spLocks noGrp="1" noChangeArrowheads="1"/>
          </p:cNvSpPr>
          <p:nvPr>
            <p:ph type="body" idx="1"/>
          </p:nvPr>
        </p:nvSpPr>
        <p:spPr>
          <a:noFill/>
          <a:ln/>
        </p:spPr>
        <p:txBody>
          <a:bodyPr/>
          <a:lstStyle/>
          <a:p>
            <a:pPr eaLnBrk="1" hangingPunct="1"/>
            <a:endParaRPr lang="en-US" dirty="0"/>
          </a:p>
        </p:txBody>
      </p:sp>
    </p:spTree>
    <p:extLst>
      <p:ext uri="{BB962C8B-B14F-4D97-AF65-F5344CB8AC3E}">
        <p14:creationId xmlns:p14="http://schemas.microsoft.com/office/powerpoint/2010/main" val="271064135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9"/>
          <p:cNvSpPr>
            <a:spLocks noGrp="1" noChangeArrowheads="1"/>
          </p:cNvSpPr>
          <p:nvPr>
            <p:ph type="sldNum" sz="quarter" idx="5"/>
          </p:nvPr>
        </p:nvSpPr>
        <p:spPr>
          <a:noFill/>
        </p:spPr>
        <p:txBody>
          <a:bodyPr/>
          <a:lstStyle/>
          <a:p>
            <a:fld id="{6FEDB0F5-A3E0-47C9-A06E-216FEFE54798}" type="slidenum">
              <a:rPr lang="en-US" smtClean="0"/>
              <a:pPr/>
              <a:t>24</a:t>
            </a:fld>
            <a:endParaRPr lang="en-US"/>
          </a:p>
        </p:txBody>
      </p:sp>
      <p:sp>
        <p:nvSpPr>
          <p:cNvPr id="65539" name="Rectangle 2"/>
          <p:cNvSpPr>
            <a:spLocks noGrp="1" noRot="1" noChangeAspect="1" noChangeArrowheads="1" noTextEdit="1"/>
          </p:cNvSpPr>
          <p:nvPr>
            <p:ph type="sldImg"/>
          </p:nvPr>
        </p:nvSpPr>
        <p:spPr>
          <a:xfrm>
            <a:off x="409575" y="695325"/>
            <a:ext cx="6178550" cy="3476625"/>
          </a:xfrm>
          <a:ln/>
        </p:spPr>
      </p:sp>
      <p:sp>
        <p:nvSpPr>
          <p:cNvPr id="65540" name="Rectangle 3"/>
          <p:cNvSpPr>
            <a:spLocks noGrp="1" noChangeArrowheads="1"/>
          </p:cNvSpPr>
          <p:nvPr>
            <p:ph type="body" idx="1"/>
          </p:nvPr>
        </p:nvSpPr>
        <p:spPr>
          <a:noFill/>
          <a:ln/>
        </p:spPr>
        <p:txBody>
          <a:bodyPr/>
          <a:lstStyle/>
          <a:p>
            <a:pPr eaLnBrk="1" hangingPunct="1"/>
            <a:endParaRPr lang="en-US"/>
          </a:p>
        </p:txBody>
      </p:sp>
    </p:spTree>
    <p:extLst>
      <p:ext uri="{BB962C8B-B14F-4D97-AF65-F5344CB8AC3E}">
        <p14:creationId xmlns:p14="http://schemas.microsoft.com/office/powerpoint/2010/main" val="3333573317"/>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9"/>
          <p:cNvSpPr>
            <a:spLocks noGrp="1" noChangeArrowheads="1"/>
          </p:cNvSpPr>
          <p:nvPr>
            <p:ph type="sldNum" sz="quarter" idx="5"/>
          </p:nvPr>
        </p:nvSpPr>
        <p:spPr>
          <a:noFill/>
        </p:spPr>
        <p:txBody>
          <a:bodyPr/>
          <a:lstStyle/>
          <a:p>
            <a:fld id="{69C520DE-3501-461C-808B-E259D5C56575}" type="slidenum">
              <a:rPr lang="en-US" smtClean="0"/>
              <a:pPr/>
              <a:t>25</a:t>
            </a:fld>
            <a:endParaRPr lang="en-US"/>
          </a:p>
        </p:txBody>
      </p:sp>
      <p:sp>
        <p:nvSpPr>
          <p:cNvPr id="66563" name="Rectangle 2"/>
          <p:cNvSpPr>
            <a:spLocks noGrp="1" noRot="1" noChangeAspect="1" noChangeArrowheads="1" noTextEdit="1"/>
          </p:cNvSpPr>
          <p:nvPr>
            <p:ph type="sldImg"/>
          </p:nvPr>
        </p:nvSpPr>
        <p:spPr>
          <a:xfrm>
            <a:off x="409575" y="695325"/>
            <a:ext cx="6178550" cy="3476625"/>
          </a:xfrm>
          <a:ln/>
        </p:spPr>
      </p:sp>
      <p:sp>
        <p:nvSpPr>
          <p:cNvPr id="66564" name="Rectangle 3"/>
          <p:cNvSpPr>
            <a:spLocks noGrp="1" noChangeArrowheads="1"/>
          </p:cNvSpPr>
          <p:nvPr>
            <p:ph type="body" idx="1"/>
          </p:nvPr>
        </p:nvSpPr>
        <p:spPr>
          <a:noFill/>
          <a:ln/>
        </p:spPr>
        <p:txBody>
          <a:bodyPr/>
          <a:lstStyle/>
          <a:p>
            <a:pPr eaLnBrk="1" hangingPunct="1"/>
            <a:r>
              <a:rPr lang="en-US" dirty="0"/>
              <a:t> Instructor Comments:</a:t>
            </a:r>
          </a:p>
          <a:p>
            <a:pPr marL="514350" lvl="1" eaLnBrk="1" hangingPunct="1"/>
            <a:r>
              <a:rPr lang="en-US" dirty="0"/>
              <a:t> The key in these situations is to ALWAYS seek to communicate with the US Embassy.  Make every attempt to communicate with American officials in that country.  This is not a situation similar to a soldier getting a DUI off-post in Germany where SOFAs and treaties are in effect.  Maintain your bearing and request to speak to your American representative. </a:t>
            </a:r>
          </a:p>
        </p:txBody>
      </p:sp>
    </p:spTree>
    <p:extLst>
      <p:ext uri="{BB962C8B-B14F-4D97-AF65-F5344CB8AC3E}">
        <p14:creationId xmlns:p14="http://schemas.microsoft.com/office/powerpoint/2010/main" val="1509015768"/>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9"/>
          <p:cNvSpPr>
            <a:spLocks noGrp="1" noChangeArrowheads="1"/>
          </p:cNvSpPr>
          <p:nvPr>
            <p:ph type="sldNum" sz="quarter" idx="5"/>
          </p:nvPr>
        </p:nvSpPr>
        <p:spPr>
          <a:noFill/>
        </p:spPr>
        <p:txBody>
          <a:bodyPr/>
          <a:lstStyle/>
          <a:p>
            <a:fld id="{C91C8ED2-D43B-481F-A1F5-0C1104B3369A}" type="slidenum">
              <a:rPr lang="en-US" smtClean="0"/>
              <a:pPr/>
              <a:t>26</a:t>
            </a:fld>
            <a:endParaRPr lang="en-US"/>
          </a:p>
        </p:txBody>
      </p:sp>
      <p:sp>
        <p:nvSpPr>
          <p:cNvPr id="67587" name="Rectangle 2"/>
          <p:cNvSpPr>
            <a:spLocks noGrp="1" noRot="1" noChangeAspect="1" noChangeArrowheads="1" noTextEdit="1"/>
          </p:cNvSpPr>
          <p:nvPr>
            <p:ph type="sldImg"/>
          </p:nvPr>
        </p:nvSpPr>
        <p:spPr>
          <a:xfrm>
            <a:off x="409575" y="695325"/>
            <a:ext cx="6178550" cy="3476625"/>
          </a:xfrm>
          <a:ln/>
        </p:spPr>
      </p:sp>
      <p:sp>
        <p:nvSpPr>
          <p:cNvPr id="67588" name="Rectangle 3"/>
          <p:cNvSpPr>
            <a:spLocks noGrp="1" noChangeArrowheads="1"/>
          </p:cNvSpPr>
          <p:nvPr>
            <p:ph type="body" idx="1"/>
          </p:nvPr>
        </p:nvSpPr>
        <p:spPr>
          <a:noFill/>
          <a:ln/>
        </p:spPr>
        <p:txBody>
          <a:bodyPr/>
          <a:lstStyle/>
          <a:p>
            <a:pPr eaLnBrk="1" hangingPunct="1"/>
            <a:r>
              <a:rPr lang="en-US"/>
              <a:t> Instructor Comments:</a:t>
            </a:r>
          </a:p>
          <a:p>
            <a:pPr marL="514350" lvl="1" eaLnBrk="1" hangingPunct="1"/>
            <a:r>
              <a:rPr lang="en-US"/>
              <a:t> Again be very careful as this is a subtle point.  What works in Germany may be different from a detention for alleged theft in a Middle Eastern country.</a:t>
            </a:r>
          </a:p>
        </p:txBody>
      </p:sp>
    </p:spTree>
    <p:extLst>
      <p:ext uri="{BB962C8B-B14F-4D97-AF65-F5344CB8AC3E}">
        <p14:creationId xmlns:p14="http://schemas.microsoft.com/office/powerpoint/2010/main" val="818212361"/>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9"/>
          <p:cNvSpPr>
            <a:spLocks noGrp="1" noChangeArrowheads="1"/>
          </p:cNvSpPr>
          <p:nvPr>
            <p:ph type="sldNum" sz="quarter" idx="5"/>
          </p:nvPr>
        </p:nvSpPr>
        <p:spPr>
          <a:noFill/>
        </p:spPr>
        <p:txBody>
          <a:bodyPr/>
          <a:lstStyle/>
          <a:p>
            <a:fld id="{7D69378F-490C-484A-B8BD-5E5C28E6B88A}" type="slidenum">
              <a:rPr lang="en-US" smtClean="0"/>
              <a:pPr/>
              <a:t>27</a:t>
            </a:fld>
            <a:endParaRPr lang="en-US"/>
          </a:p>
        </p:txBody>
      </p:sp>
      <p:sp>
        <p:nvSpPr>
          <p:cNvPr id="68611" name="Rectangle 2"/>
          <p:cNvSpPr>
            <a:spLocks noGrp="1" noRot="1" noChangeAspect="1" noChangeArrowheads="1" noTextEdit="1"/>
          </p:cNvSpPr>
          <p:nvPr>
            <p:ph type="sldImg"/>
          </p:nvPr>
        </p:nvSpPr>
        <p:spPr>
          <a:xfrm>
            <a:off x="409575" y="695325"/>
            <a:ext cx="6178550" cy="3476625"/>
          </a:xfrm>
          <a:ln/>
        </p:spPr>
      </p:sp>
      <p:sp>
        <p:nvSpPr>
          <p:cNvPr id="68612" name="Rectangle 3"/>
          <p:cNvSpPr>
            <a:spLocks noGrp="1" noChangeArrowheads="1"/>
          </p:cNvSpPr>
          <p:nvPr>
            <p:ph type="body" idx="1"/>
          </p:nvPr>
        </p:nvSpPr>
        <p:spPr>
          <a:noFill/>
          <a:ln/>
        </p:spPr>
        <p:txBody>
          <a:bodyPr/>
          <a:lstStyle/>
          <a:p>
            <a:pPr eaLnBrk="1" hangingPunct="1"/>
            <a:r>
              <a:rPr lang="en-US" dirty="0"/>
              <a:t> Instructor Comments:</a:t>
            </a:r>
          </a:p>
          <a:p>
            <a:pPr marL="514350" lvl="1" eaLnBrk="1" hangingPunct="1"/>
            <a:r>
              <a:rPr lang="en-US" dirty="0"/>
              <a:t> Note the AOR you are in and are training for. </a:t>
            </a:r>
          </a:p>
          <a:p>
            <a:pPr marL="514350" lvl="1" eaLnBrk="1" hangingPunct="1"/>
            <a:r>
              <a:rPr lang="en-US" dirty="0"/>
              <a:t> Also note the differences in how to convey your humanity to terrorists.  While the </a:t>
            </a:r>
            <a:r>
              <a:rPr lang="en-US" dirty="0" err="1"/>
              <a:t>CoC</a:t>
            </a:r>
            <a:r>
              <a:rPr lang="en-US" dirty="0"/>
              <a:t> demands only the Big 4, hostage survival training suggests there is benefit to humanizing yourself to your captors.  Reducing the captors ability to objectify you may make the difference between dying or returning home safely, especially during an attempted hostage rescue where the captor may have to make a split second choice between killing you or letting you go. </a:t>
            </a:r>
          </a:p>
        </p:txBody>
      </p:sp>
    </p:spTree>
    <p:extLst>
      <p:ext uri="{BB962C8B-B14F-4D97-AF65-F5344CB8AC3E}">
        <p14:creationId xmlns:p14="http://schemas.microsoft.com/office/powerpoint/2010/main" val="1102011804"/>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9"/>
          <p:cNvSpPr>
            <a:spLocks noGrp="1" noChangeArrowheads="1"/>
          </p:cNvSpPr>
          <p:nvPr>
            <p:ph type="sldNum" sz="quarter" idx="5"/>
          </p:nvPr>
        </p:nvSpPr>
        <p:spPr>
          <a:noFill/>
        </p:spPr>
        <p:txBody>
          <a:bodyPr/>
          <a:lstStyle/>
          <a:p>
            <a:fld id="{D880D2B7-CC69-409E-9C3C-4D3F45348F34}" type="slidenum">
              <a:rPr lang="en-US" smtClean="0"/>
              <a:pPr/>
              <a:t>28</a:t>
            </a:fld>
            <a:endParaRPr lang="en-US"/>
          </a:p>
        </p:txBody>
      </p:sp>
      <p:sp>
        <p:nvSpPr>
          <p:cNvPr id="69635" name="Rectangle 2"/>
          <p:cNvSpPr>
            <a:spLocks noGrp="1" noRot="1" noChangeAspect="1" noChangeArrowheads="1" noTextEdit="1"/>
          </p:cNvSpPr>
          <p:nvPr>
            <p:ph type="sldImg"/>
          </p:nvPr>
        </p:nvSpPr>
        <p:spPr>
          <a:xfrm>
            <a:off x="409575" y="695325"/>
            <a:ext cx="6178550" cy="3476625"/>
          </a:xfrm>
          <a:ln/>
        </p:spPr>
      </p:sp>
      <p:sp>
        <p:nvSpPr>
          <p:cNvPr id="69636" name="Rectangle 3"/>
          <p:cNvSpPr>
            <a:spLocks noGrp="1" noChangeArrowheads="1"/>
          </p:cNvSpPr>
          <p:nvPr>
            <p:ph type="body" idx="1"/>
          </p:nvPr>
        </p:nvSpPr>
        <p:spPr>
          <a:noFill/>
          <a:ln/>
        </p:spPr>
        <p:txBody>
          <a:bodyPr/>
          <a:lstStyle/>
          <a:p>
            <a:pPr eaLnBrk="1" hangingPunct="1"/>
            <a:endParaRPr lang="en-US"/>
          </a:p>
        </p:txBody>
      </p:sp>
    </p:spTree>
    <p:extLst>
      <p:ext uri="{BB962C8B-B14F-4D97-AF65-F5344CB8AC3E}">
        <p14:creationId xmlns:p14="http://schemas.microsoft.com/office/powerpoint/2010/main" val="962485389"/>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9"/>
          <p:cNvSpPr>
            <a:spLocks noGrp="1" noChangeArrowheads="1"/>
          </p:cNvSpPr>
          <p:nvPr>
            <p:ph type="sldNum" sz="quarter" idx="5"/>
          </p:nvPr>
        </p:nvSpPr>
        <p:spPr>
          <a:noFill/>
        </p:spPr>
        <p:txBody>
          <a:bodyPr/>
          <a:lstStyle/>
          <a:p>
            <a:fld id="{3FA89090-63DD-4960-ACA3-5862B68CA2A0}" type="slidenum">
              <a:rPr lang="en-US" smtClean="0"/>
              <a:pPr/>
              <a:t>29</a:t>
            </a:fld>
            <a:endParaRPr lang="en-US"/>
          </a:p>
        </p:txBody>
      </p:sp>
      <p:sp>
        <p:nvSpPr>
          <p:cNvPr id="71683" name="Rectangle 10"/>
          <p:cNvSpPr>
            <a:spLocks noGrp="1" noRot="1" noChangeAspect="1" noChangeArrowheads="1" noTextEdit="1"/>
          </p:cNvSpPr>
          <p:nvPr>
            <p:ph type="sldImg"/>
          </p:nvPr>
        </p:nvSpPr>
        <p:spPr>
          <a:xfrm>
            <a:off x="409575" y="695325"/>
            <a:ext cx="6178550" cy="3476625"/>
          </a:xfrm>
          <a:ln/>
        </p:spPr>
      </p:sp>
      <p:sp>
        <p:nvSpPr>
          <p:cNvPr id="71684" name="Rectangle 11"/>
          <p:cNvSpPr>
            <a:spLocks noGrp="1" noChangeArrowheads="1"/>
          </p:cNvSpPr>
          <p:nvPr>
            <p:ph type="body" idx="1"/>
          </p:nvPr>
        </p:nvSpPr>
        <p:spPr>
          <a:noFill/>
          <a:ln/>
        </p:spPr>
        <p:txBody>
          <a:bodyPr/>
          <a:lstStyle/>
          <a:p>
            <a:pPr marL="0" lvl="3" eaLnBrk="1" hangingPunct="1"/>
            <a:r>
              <a:rPr lang="en-US" sz="900" b="1" dirty="0">
                <a:latin typeface="Arial" pitchFamily="34" charset="0"/>
              </a:rPr>
              <a:t>Instruction</a:t>
            </a:r>
            <a:r>
              <a:rPr lang="en-US" sz="900" b="1" baseline="0" dirty="0">
                <a:latin typeface="Arial" pitchFamily="34" charset="0"/>
              </a:rPr>
              <a:t> Note:  </a:t>
            </a:r>
          </a:p>
          <a:p>
            <a:pPr marL="0" lvl="3" algn="l" eaLnBrk="1" hangingPunct="1"/>
            <a:r>
              <a:rPr lang="en-US" sz="900" dirty="0">
                <a:latin typeface="Arial" pitchFamily="34" charset="0"/>
              </a:rPr>
              <a:t>Questions or comments about this briefing may be referred to the </a:t>
            </a:r>
            <a:r>
              <a:rPr lang="en-US" sz="900">
                <a:latin typeface="Arial" pitchFamily="34" charset="0"/>
              </a:rPr>
              <a:t>Educational Technology Distributed </a:t>
            </a:r>
            <a:r>
              <a:rPr lang="en-US" sz="900" dirty="0">
                <a:latin typeface="Arial" pitchFamily="34" charset="0"/>
              </a:rPr>
              <a:t>Learning Division, The Judge Advocate General’s Legal Center and School by going to https://jagu.army.mil and submitting a helpdesk ticket.</a:t>
            </a:r>
          </a:p>
          <a:p>
            <a:pPr marL="572814" lvl="3" eaLnBrk="1" hangingPunct="1"/>
            <a:endParaRPr lang="en-US" sz="900" dirty="0">
              <a:latin typeface="Arial" pitchFamily="34" charset="0"/>
            </a:endParaRPr>
          </a:p>
        </p:txBody>
      </p:sp>
    </p:spTree>
    <p:extLst>
      <p:ext uri="{BB962C8B-B14F-4D97-AF65-F5344CB8AC3E}">
        <p14:creationId xmlns:p14="http://schemas.microsoft.com/office/powerpoint/2010/main" val="114003647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9"/>
          <p:cNvSpPr>
            <a:spLocks noGrp="1" noChangeArrowheads="1"/>
          </p:cNvSpPr>
          <p:nvPr>
            <p:ph type="sldNum" sz="quarter" idx="5"/>
          </p:nvPr>
        </p:nvSpPr>
        <p:spPr>
          <a:noFill/>
        </p:spPr>
        <p:txBody>
          <a:bodyPr/>
          <a:lstStyle/>
          <a:p>
            <a:fld id="{2B7F3959-000B-4D8B-9D31-581CF9D84E85}" type="slidenum">
              <a:rPr lang="en-US" smtClean="0"/>
              <a:pPr/>
              <a:t>3</a:t>
            </a:fld>
            <a:endParaRPr lang="en-US" dirty="0"/>
          </a:p>
        </p:txBody>
      </p:sp>
      <p:sp>
        <p:nvSpPr>
          <p:cNvPr id="41987" name="Rectangle 2"/>
          <p:cNvSpPr>
            <a:spLocks noGrp="1" noRot="1" noChangeAspect="1" noChangeArrowheads="1" noTextEdit="1"/>
          </p:cNvSpPr>
          <p:nvPr>
            <p:ph type="sldImg"/>
          </p:nvPr>
        </p:nvSpPr>
        <p:spPr>
          <a:xfrm>
            <a:off x="409575" y="695325"/>
            <a:ext cx="6178550" cy="3476625"/>
          </a:xfrm>
          <a:ln/>
        </p:spPr>
      </p:sp>
      <p:sp>
        <p:nvSpPr>
          <p:cNvPr id="41988" name="Rectangle 3"/>
          <p:cNvSpPr>
            <a:spLocks noGrp="1" noChangeArrowheads="1"/>
          </p:cNvSpPr>
          <p:nvPr>
            <p:ph type="body" idx="1"/>
          </p:nvPr>
        </p:nvSpPr>
        <p:spPr>
          <a:noFill/>
          <a:ln/>
        </p:spPr>
        <p:txBody>
          <a:bodyPr/>
          <a:lstStyle/>
          <a:p>
            <a:pPr eaLnBrk="1" hangingPunct="1"/>
            <a:r>
              <a:rPr lang="en-US" dirty="0"/>
              <a:t> Instructor Comments:</a:t>
            </a:r>
          </a:p>
          <a:p>
            <a:pPr marL="514350" lvl="1" eaLnBrk="1" hangingPunct="1"/>
            <a:r>
              <a:rPr lang="en-US" dirty="0"/>
              <a:t> The “Cold War” model of code of conduct instruction has changed.</a:t>
            </a:r>
          </a:p>
          <a:p>
            <a:pPr marL="514350" lvl="1" eaLnBrk="1" hangingPunct="1"/>
            <a:r>
              <a:rPr lang="en-US" dirty="0"/>
              <a:t>Often we are not in engaged in an international armed conflict, so formal POW status may not apply.  There will be more on that later in the presentation. </a:t>
            </a:r>
          </a:p>
          <a:p>
            <a:pPr marL="514350" lvl="1" eaLnBrk="1" hangingPunct="1"/>
            <a:r>
              <a:rPr lang="en-US" b="1" dirty="0"/>
              <a:t> </a:t>
            </a:r>
            <a:r>
              <a:rPr lang="en-US" dirty="0"/>
              <a:t>Media interest in any American hostages has been intense. For months after the rescue of reporter Jill Carroll, the American media continued to recount details of her captivity.  The huge media interest in Americans held hostage has both positive and negative results.  On the positive side, it sends a message to all service personnel that this country will not forget them if they are captured.  On the negative side, families are put in the spotlight at an awkward and sensitive time when they would rather not have to worry about media questions.</a:t>
            </a:r>
          </a:p>
        </p:txBody>
      </p:sp>
    </p:spTree>
    <p:extLst>
      <p:ext uri="{BB962C8B-B14F-4D97-AF65-F5344CB8AC3E}">
        <p14:creationId xmlns:p14="http://schemas.microsoft.com/office/powerpoint/2010/main" val="410969389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9"/>
          <p:cNvSpPr>
            <a:spLocks noGrp="1" noChangeArrowheads="1"/>
          </p:cNvSpPr>
          <p:nvPr>
            <p:ph type="sldNum" sz="quarter" idx="5"/>
          </p:nvPr>
        </p:nvSpPr>
        <p:spPr>
          <a:noFill/>
        </p:spPr>
        <p:txBody>
          <a:bodyPr/>
          <a:lstStyle/>
          <a:p>
            <a:fld id="{4AD2A504-1955-4B6A-89BF-7D1E6F721586}" type="slidenum">
              <a:rPr lang="en-US" smtClean="0"/>
              <a:pPr/>
              <a:t>4</a:t>
            </a:fld>
            <a:endParaRPr lang="en-US" dirty="0"/>
          </a:p>
        </p:txBody>
      </p:sp>
      <p:sp>
        <p:nvSpPr>
          <p:cNvPr id="43011" name="Rectangle 2"/>
          <p:cNvSpPr>
            <a:spLocks noGrp="1" noRot="1" noChangeAspect="1" noChangeArrowheads="1" noTextEdit="1"/>
          </p:cNvSpPr>
          <p:nvPr>
            <p:ph type="sldImg"/>
          </p:nvPr>
        </p:nvSpPr>
        <p:spPr>
          <a:xfrm>
            <a:off x="409575" y="695325"/>
            <a:ext cx="6178550" cy="3476625"/>
          </a:xfrm>
          <a:ln/>
        </p:spPr>
      </p:sp>
      <p:sp>
        <p:nvSpPr>
          <p:cNvPr id="43012" name="Rectangle 3"/>
          <p:cNvSpPr>
            <a:spLocks noGrp="1" noChangeArrowheads="1"/>
          </p:cNvSpPr>
          <p:nvPr>
            <p:ph type="body" idx="1"/>
          </p:nvPr>
        </p:nvSpPr>
        <p:spPr>
          <a:noFill/>
          <a:ln/>
        </p:spPr>
        <p:txBody>
          <a:bodyPr/>
          <a:lstStyle/>
          <a:p>
            <a:pPr eaLnBrk="1" hangingPunct="1"/>
            <a:r>
              <a:rPr lang="en-US" dirty="0"/>
              <a:t> Instructor Comments:</a:t>
            </a:r>
          </a:p>
          <a:p>
            <a:pPr marL="514350" lvl="1" eaLnBrk="1" hangingPunct="1"/>
            <a:r>
              <a:rPr lang="en-US" dirty="0"/>
              <a:t> The Code of Conduct (CoC) is a relatively new concept. It was created after the Korean War when the military discovered that American POWs were collaborating with the enemy in larger numbers, often after brutal torture.  President Eisenhower issued the CoC to assist Americans held in captivity and provide a mental defense to help POWs resist.</a:t>
            </a:r>
          </a:p>
          <a:p>
            <a:pPr marL="514350" lvl="1" eaLnBrk="1" hangingPunct="1"/>
            <a:r>
              <a:rPr lang="en-US" dirty="0"/>
              <a:t>It has been modified several times.  The most significant changes were in 1977 to provide for the “bounce back” policy and in 1988 when amendments changed the language from “serviceman” to “American serving in the Armed Forces”.  Note how this change was timely as women became captives in Operation Desert Shield –Desert Storm only 2 years later.</a:t>
            </a:r>
          </a:p>
        </p:txBody>
      </p:sp>
    </p:spTree>
    <p:extLst>
      <p:ext uri="{BB962C8B-B14F-4D97-AF65-F5344CB8AC3E}">
        <p14:creationId xmlns:p14="http://schemas.microsoft.com/office/powerpoint/2010/main" val="253502177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9"/>
          <p:cNvSpPr>
            <a:spLocks noGrp="1" noChangeArrowheads="1"/>
          </p:cNvSpPr>
          <p:nvPr>
            <p:ph type="sldNum" sz="quarter" idx="5"/>
          </p:nvPr>
        </p:nvSpPr>
        <p:spPr>
          <a:noFill/>
        </p:spPr>
        <p:txBody>
          <a:bodyPr/>
          <a:lstStyle/>
          <a:p>
            <a:fld id="{4FC93B87-3A6F-4CFF-B057-15D1EAF15757}" type="slidenum">
              <a:rPr lang="en-US" smtClean="0"/>
              <a:pPr/>
              <a:t>5</a:t>
            </a:fld>
            <a:endParaRPr lang="en-US" dirty="0"/>
          </a:p>
        </p:txBody>
      </p:sp>
      <p:sp>
        <p:nvSpPr>
          <p:cNvPr id="44035" name="Rectangle 2"/>
          <p:cNvSpPr>
            <a:spLocks noGrp="1" noRot="1" noChangeAspect="1" noChangeArrowheads="1" noTextEdit="1"/>
          </p:cNvSpPr>
          <p:nvPr>
            <p:ph type="sldImg"/>
          </p:nvPr>
        </p:nvSpPr>
        <p:spPr>
          <a:xfrm>
            <a:off x="409575" y="695325"/>
            <a:ext cx="6178550" cy="3476625"/>
          </a:xfrm>
          <a:ln/>
        </p:spPr>
      </p:sp>
      <p:sp>
        <p:nvSpPr>
          <p:cNvPr id="44036" name="Rectangle 3"/>
          <p:cNvSpPr>
            <a:spLocks noGrp="1" noChangeArrowheads="1"/>
          </p:cNvSpPr>
          <p:nvPr>
            <p:ph type="body" idx="1"/>
          </p:nvPr>
        </p:nvSpPr>
        <p:spPr>
          <a:noFill/>
          <a:ln/>
        </p:spPr>
        <p:txBody>
          <a:bodyPr/>
          <a:lstStyle/>
          <a:p>
            <a:pPr eaLnBrk="1" hangingPunct="1"/>
            <a:r>
              <a:rPr lang="en-US" dirty="0"/>
              <a:t> Instructor Comments:</a:t>
            </a:r>
          </a:p>
          <a:p>
            <a:pPr marL="514350" lvl="1" eaLnBrk="1" hangingPunct="1"/>
            <a:r>
              <a:rPr lang="en-US" dirty="0"/>
              <a:t> The </a:t>
            </a:r>
            <a:r>
              <a:rPr lang="en-US" dirty="0" err="1"/>
              <a:t>CoC</a:t>
            </a:r>
            <a:r>
              <a:rPr lang="en-US" dirty="0"/>
              <a:t> is not a punitive order.  You do not charge a Soldier with violating the </a:t>
            </a:r>
            <a:r>
              <a:rPr lang="en-US" dirty="0" err="1"/>
              <a:t>CoC</a:t>
            </a:r>
            <a:r>
              <a:rPr lang="en-US" dirty="0"/>
              <a:t>.  However, conduct that does not meet the spirit of the </a:t>
            </a:r>
            <a:r>
              <a:rPr lang="en-US" dirty="0" err="1"/>
              <a:t>CoC</a:t>
            </a:r>
            <a:r>
              <a:rPr lang="en-US" dirty="0"/>
              <a:t> may be charged as a violation of the UCMJ.  Example would be Article 104, Aiding the Enemy, or Article 105, Misconduct as a Prisoner.</a:t>
            </a:r>
          </a:p>
        </p:txBody>
      </p:sp>
    </p:spTree>
    <p:extLst>
      <p:ext uri="{BB962C8B-B14F-4D97-AF65-F5344CB8AC3E}">
        <p14:creationId xmlns:p14="http://schemas.microsoft.com/office/powerpoint/2010/main" val="41968606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9"/>
          <p:cNvSpPr>
            <a:spLocks noGrp="1" noChangeArrowheads="1"/>
          </p:cNvSpPr>
          <p:nvPr>
            <p:ph type="sldNum" sz="quarter" idx="5"/>
          </p:nvPr>
        </p:nvSpPr>
        <p:spPr>
          <a:noFill/>
        </p:spPr>
        <p:txBody>
          <a:bodyPr/>
          <a:lstStyle/>
          <a:p>
            <a:fld id="{FB42334E-88D5-465B-B2BE-C6FE2CBCFD4E}" type="slidenum">
              <a:rPr lang="en-US" smtClean="0"/>
              <a:pPr/>
              <a:t>6</a:t>
            </a:fld>
            <a:endParaRPr lang="en-US"/>
          </a:p>
        </p:txBody>
      </p:sp>
      <p:sp>
        <p:nvSpPr>
          <p:cNvPr id="45059" name="Rectangle 2"/>
          <p:cNvSpPr>
            <a:spLocks noGrp="1" noRot="1" noChangeAspect="1" noChangeArrowheads="1" noTextEdit="1"/>
          </p:cNvSpPr>
          <p:nvPr>
            <p:ph type="sldImg"/>
          </p:nvPr>
        </p:nvSpPr>
        <p:spPr>
          <a:xfrm>
            <a:off x="409575" y="695325"/>
            <a:ext cx="6178550" cy="3476625"/>
          </a:xfrm>
          <a:ln/>
        </p:spPr>
      </p:sp>
      <p:sp>
        <p:nvSpPr>
          <p:cNvPr id="45060" name="Rectangle 3"/>
          <p:cNvSpPr>
            <a:spLocks noGrp="1" noChangeArrowheads="1"/>
          </p:cNvSpPr>
          <p:nvPr>
            <p:ph type="body" idx="1"/>
          </p:nvPr>
        </p:nvSpPr>
        <p:spPr>
          <a:noFill/>
          <a:ln/>
        </p:spPr>
        <p:txBody>
          <a:bodyPr/>
          <a:lstStyle/>
          <a:p>
            <a:pPr eaLnBrk="1" hangingPunct="1"/>
            <a:r>
              <a:rPr lang="en-US" dirty="0"/>
              <a:t> Instructor Comments:</a:t>
            </a:r>
          </a:p>
          <a:p>
            <a:pPr marL="514350" lvl="1" eaLnBrk="1" hangingPunct="1"/>
            <a:r>
              <a:rPr lang="en-US" dirty="0"/>
              <a:t> These are the references for unit training.  DoD Instruction O-3002.05 is a</a:t>
            </a:r>
            <a:r>
              <a:rPr lang="en-US" baseline="0" dirty="0"/>
              <a:t> critical reference for all code of conduct instructors. </a:t>
            </a:r>
            <a:endParaRPr lang="en-US" dirty="0"/>
          </a:p>
        </p:txBody>
      </p:sp>
    </p:spTree>
    <p:extLst>
      <p:ext uri="{BB962C8B-B14F-4D97-AF65-F5344CB8AC3E}">
        <p14:creationId xmlns:p14="http://schemas.microsoft.com/office/powerpoint/2010/main" val="259276420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9"/>
          <p:cNvSpPr>
            <a:spLocks noGrp="1" noChangeArrowheads="1"/>
          </p:cNvSpPr>
          <p:nvPr>
            <p:ph type="sldNum" sz="quarter" idx="5"/>
          </p:nvPr>
        </p:nvSpPr>
        <p:spPr>
          <a:noFill/>
        </p:spPr>
        <p:txBody>
          <a:bodyPr/>
          <a:lstStyle/>
          <a:p>
            <a:fld id="{1C19BD00-9229-4423-9A6B-B5C85622F481}" type="slidenum">
              <a:rPr lang="en-US" smtClean="0"/>
              <a:pPr/>
              <a:t>7</a:t>
            </a:fld>
            <a:endParaRPr lang="en-US"/>
          </a:p>
        </p:txBody>
      </p:sp>
      <p:sp>
        <p:nvSpPr>
          <p:cNvPr id="46083" name="Rectangle 2"/>
          <p:cNvSpPr>
            <a:spLocks noGrp="1" noRot="1" noChangeAspect="1" noChangeArrowheads="1" noTextEdit="1"/>
          </p:cNvSpPr>
          <p:nvPr>
            <p:ph type="sldImg"/>
          </p:nvPr>
        </p:nvSpPr>
        <p:spPr>
          <a:xfrm>
            <a:off x="409575" y="695325"/>
            <a:ext cx="6178550" cy="3476625"/>
          </a:xfrm>
          <a:ln/>
        </p:spPr>
      </p:sp>
      <p:sp>
        <p:nvSpPr>
          <p:cNvPr id="46084" name="Rectangle 3"/>
          <p:cNvSpPr>
            <a:spLocks noGrp="1" noChangeArrowheads="1"/>
          </p:cNvSpPr>
          <p:nvPr>
            <p:ph type="body" idx="1"/>
          </p:nvPr>
        </p:nvSpPr>
        <p:spPr>
          <a:noFill/>
          <a:ln/>
        </p:spPr>
        <p:txBody>
          <a:bodyPr/>
          <a:lstStyle/>
          <a:p>
            <a:pPr eaLnBrk="1" hangingPunct="1">
              <a:buFontTx/>
              <a:buNone/>
            </a:pPr>
            <a:endParaRPr lang="en-US"/>
          </a:p>
        </p:txBody>
      </p:sp>
    </p:spTree>
    <p:extLst>
      <p:ext uri="{BB962C8B-B14F-4D97-AF65-F5344CB8AC3E}">
        <p14:creationId xmlns:p14="http://schemas.microsoft.com/office/powerpoint/2010/main" val="186565848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9"/>
          <p:cNvSpPr>
            <a:spLocks noGrp="1" noChangeArrowheads="1"/>
          </p:cNvSpPr>
          <p:nvPr>
            <p:ph type="sldNum" sz="quarter" idx="5"/>
          </p:nvPr>
        </p:nvSpPr>
        <p:spPr>
          <a:noFill/>
        </p:spPr>
        <p:txBody>
          <a:bodyPr/>
          <a:lstStyle/>
          <a:p>
            <a:fld id="{1C029813-A8A4-4AA7-9140-FD6980CB5B37}" type="slidenum">
              <a:rPr lang="en-US" smtClean="0"/>
              <a:pPr/>
              <a:t>8</a:t>
            </a:fld>
            <a:endParaRPr lang="en-US"/>
          </a:p>
        </p:txBody>
      </p:sp>
      <p:sp>
        <p:nvSpPr>
          <p:cNvPr id="47107" name="Rectangle 2"/>
          <p:cNvSpPr>
            <a:spLocks noGrp="1" noRot="1" noChangeAspect="1" noChangeArrowheads="1" noTextEdit="1"/>
          </p:cNvSpPr>
          <p:nvPr>
            <p:ph type="sldImg"/>
          </p:nvPr>
        </p:nvSpPr>
        <p:spPr>
          <a:xfrm>
            <a:off x="409575" y="695325"/>
            <a:ext cx="6178550" cy="3476625"/>
          </a:xfrm>
          <a:ln/>
        </p:spPr>
      </p:sp>
      <p:sp>
        <p:nvSpPr>
          <p:cNvPr id="47108" name="Rectangle 3"/>
          <p:cNvSpPr>
            <a:spLocks noGrp="1" noChangeArrowheads="1"/>
          </p:cNvSpPr>
          <p:nvPr>
            <p:ph type="body" idx="1"/>
          </p:nvPr>
        </p:nvSpPr>
        <p:spPr>
          <a:noFill/>
          <a:ln/>
        </p:spPr>
        <p:txBody>
          <a:bodyPr/>
          <a:lstStyle/>
          <a:p>
            <a:pPr eaLnBrk="1" hangingPunct="1"/>
            <a:r>
              <a:rPr lang="en-US" dirty="0"/>
              <a:t>Instructor Comments:</a:t>
            </a:r>
          </a:p>
          <a:p>
            <a:pPr lvl="1" eaLnBrk="1" hangingPunct="1"/>
            <a:r>
              <a:rPr lang="en-US" dirty="0"/>
              <a:t> Note that formal status is not a requirement for the </a:t>
            </a:r>
            <a:r>
              <a:rPr lang="en-US" dirty="0" err="1"/>
              <a:t>CoC</a:t>
            </a:r>
            <a:r>
              <a:rPr lang="en-US" dirty="0"/>
              <a:t> to apply.  Hence an American </a:t>
            </a:r>
            <a:r>
              <a:rPr lang="en-US" dirty="0" err="1"/>
              <a:t>Servicemember</a:t>
            </a:r>
            <a:r>
              <a:rPr lang="en-US" dirty="0"/>
              <a:t> may be captured by a non-state actor or a terrorist group.  In such a situation they would be considered hostages, not POWs.  The </a:t>
            </a:r>
            <a:r>
              <a:rPr lang="en-US" dirty="0" err="1"/>
              <a:t>CoC</a:t>
            </a:r>
            <a:r>
              <a:rPr lang="en-US" dirty="0"/>
              <a:t> would still apply, although the manner in which hostages communicate with their captors may differ slightly.  We will discuss application of the </a:t>
            </a:r>
            <a:r>
              <a:rPr lang="en-US" dirty="0" err="1"/>
              <a:t>CoC</a:t>
            </a:r>
            <a:r>
              <a:rPr lang="en-US" dirty="0"/>
              <a:t> in hostage situations in greater detail later in this presentation.</a:t>
            </a:r>
          </a:p>
          <a:p>
            <a:pPr lvl="1" eaLnBrk="1" hangingPunct="1"/>
            <a:r>
              <a:rPr lang="en-US" dirty="0"/>
              <a:t> This is a VERY subtle point.  Anytime American </a:t>
            </a:r>
            <a:r>
              <a:rPr lang="en-US" dirty="0" err="1"/>
              <a:t>Servicemembers</a:t>
            </a:r>
            <a:r>
              <a:rPr lang="en-US" dirty="0"/>
              <a:t> are taken into captivity the media labels them POWs.  This is not an accurate label under international law.  Remember that military personnel must be engaged in an International Armed Conflict against another signatory to the conventions for the</a:t>
            </a:r>
            <a:r>
              <a:rPr lang="en-US" baseline="0" dirty="0"/>
              <a:t> conventions</a:t>
            </a:r>
            <a:r>
              <a:rPr lang="en-US" dirty="0"/>
              <a:t> to fully apply.  You do not have POWs in non-international armed </a:t>
            </a:r>
            <a:r>
              <a:rPr lang="en-US" dirty="0" err="1"/>
              <a:t>conflinct</a:t>
            </a:r>
            <a:r>
              <a:rPr lang="en-US" dirty="0"/>
              <a:t>, commonly known as a Common Article 3 conflict. </a:t>
            </a:r>
          </a:p>
          <a:p>
            <a:pPr lvl="1" eaLnBrk="1" hangingPunct="1"/>
            <a:r>
              <a:rPr lang="en-US" dirty="0"/>
              <a:t> Note the </a:t>
            </a:r>
            <a:r>
              <a:rPr lang="en-US" dirty="0" err="1"/>
              <a:t>CoC</a:t>
            </a:r>
            <a:r>
              <a:rPr lang="en-US" dirty="0"/>
              <a:t> does not apply to civilians.  However, they should be encouraged to attend training as the concepts are useful to anyone held in captivity.  There are many historical examples of civilians captured in Vietnam who along with their military peers complied honorably with the </a:t>
            </a:r>
            <a:r>
              <a:rPr lang="en-US" dirty="0" err="1"/>
              <a:t>CoC</a:t>
            </a:r>
            <a:r>
              <a:rPr lang="en-US" dirty="0"/>
              <a:t>.</a:t>
            </a:r>
          </a:p>
        </p:txBody>
      </p:sp>
    </p:spTree>
    <p:extLst>
      <p:ext uri="{BB962C8B-B14F-4D97-AF65-F5344CB8AC3E}">
        <p14:creationId xmlns:p14="http://schemas.microsoft.com/office/powerpoint/2010/main" val="345476399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9"/>
          <p:cNvSpPr>
            <a:spLocks noGrp="1" noChangeArrowheads="1"/>
          </p:cNvSpPr>
          <p:nvPr>
            <p:ph type="sldNum" sz="quarter" idx="5"/>
          </p:nvPr>
        </p:nvSpPr>
        <p:spPr>
          <a:noFill/>
        </p:spPr>
        <p:txBody>
          <a:bodyPr/>
          <a:lstStyle/>
          <a:p>
            <a:fld id="{634504A1-08D2-46E3-87C2-7957654AFDC3}" type="slidenum">
              <a:rPr lang="en-US" smtClean="0"/>
              <a:pPr/>
              <a:t>9</a:t>
            </a:fld>
            <a:endParaRPr lang="en-US"/>
          </a:p>
        </p:txBody>
      </p:sp>
      <p:sp>
        <p:nvSpPr>
          <p:cNvPr id="48131" name="Rectangle 2"/>
          <p:cNvSpPr>
            <a:spLocks noGrp="1" noRot="1" noChangeAspect="1" noChangeArrowheads="1" noTextEdit="1"/>
          </p:cNvSpPr>
          <p:nvPr>
            <p:ph type="sldImg"/>
          </p:nvPr>
        </p:nvSpPr>
        <p:spPr>
          <a:xfrm>
            <a:off x="409575" y="695325"/>
            <a:ext cx="6178550" cy="3476625"/>
          </a:xfrm>
          <a:ln/>
        </p:spPr>
      </p:sp>
      <p:sp>
        <p:nvSpPr>
          <p:cNvPr id="48132" name="Rectangle 3"/>
          <p:cNvSpPr>
            <a:spLocks noGrp="1" noChangeArrowheads="1"/>
          </p:cNvSpPr>
          <p:nvPr>
            <p:ph type="body" idx="1"/>
          </p:nvPr>
        </p:nvSpPr>
        <p:spPr>
          <a:noFill/>
          <a:ln/>
        </p:spPr>
        <p:txBody>
          <a:bodyPr/>
          <a:lstStyle/>
          <a:p>
            <a:pPr marL="0" marR="0" indent="0" algn="l" defTabSz="914400" rtl="0" eaLnBrk="1" fontAlgn="base" latinLnBrk="0" hangingPunct="1">
              <a:lnSpc>
                <a:spcPct val="100000"/>
              </a:lnSpc>
              <a:spcBef>
                <a:spcPct val="30000"/>
              </a:spcBef>
              <a:spcAft>
                <a:spcPct val="0"/>
              </a:spcAft>
              <a:buClrTx/>
              <a:buSzTx/>
              <a:buFontTx/>
              <a:buChar char="•"/>
              <a:tabLst/>
              <a:defRPr/>
            </a:pPr>
            <a:r>
              <a:rPr lang="en-US" dirty="0"/>
              <a:t> Instructor Comments:</a:t>
            </a:r>
          </a:p>
          <a:p>
            <a:pPr lvl="1" eaLnBrk="1" hangingPunct="1"/>
            <a:r>
              <a:rPr lang="en-US" b="0" dirty="0"/>
              <a:t> Note the distinction between individual and command responsibilities.</a:t>
            </a:r>
          </a:p>
          <a:p>
            <a:pPr lvl="1" eaLnBrk="1" hangingPunct="1"/>
            <a:r>
              <a:rPr lang="en-US" b="0" dirty="0"/>
              <a:t> If Command is still functional, it is the Commander’s determination as to the point at which to surrender, not the individual’s.</a:t>
            </a:r>
          </a:p>
          <a:p>
            <a:pPr lvl="1" eaLnBrk="1" hangingPunct="1"/>
            <a:r>
              <a:rPr lang="en-US" b="0" dirty="0"/>
              <a:t> The individual must make the decision when the Command is unable to make the decision due to isolation, etc…</a:t>
            </a:r>
          </a:p>
        </p:txBody>
      </p:sp>
    </p:spTree>
    <p:extLst>
      <p:ext uri="{BB962C8B-B14F-4D97-AF65-F5344CB8AC3E}">
        <p14:creationId xmlns:p14="http://schemas.microsoft.com/office/powerpoint/2010/main" val="174300942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dirty="0"/>
              <a:t>10/21/2024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extLst>
      <p:ext uri="{BB962C8B-B14F-4D97-AF65-F5344CB8AC3E}">
        <p14:creationId xmlns:p14="http://schemas.microsoft.com/office/powerpoint/2010/main" val="4985552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1"/>
      </p:bgRef>
    </p:bg>
    <p:spTree>
      <p:nvGrpSpPr>
        <p:cNvPr id="1" name=""/>
        <p:cNvGrpSpPr/>
        <p:nvPr/>
      </p:nvGrpSpPr>
      <p:grpSpPr>
        <a:xfrm>
          <a:off x="0" y="0"/>
          <a:ext cx="0" cy="0"/>
          <a:chOff x="0" y="0"/>
          <a:chExt cx="0" cy="0"/>
        </a:xfrm>
      </p:grpSpPr>
      <p:sp>
        <p:nvSpPr>
          <p:cNvPr id="7" name="Rectangle 6"/>
          <p:cNvSpPr/>
          <p:nvPr/>
        </p:nvSpPr>
        <p:spPr>
          <a:xfrm>
            <a:off x="-6843" y="2059012"/>
            <a:ext cx="12195668" cy="18288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33191" y="2208879"/>
            <a:ext cx="10515600" cy="1676400"/>
          </a:xfrm>
        </p:spPr>
        <p:txBody>
          <a:bodyPr anchor="ctr">
            <a:noAutofit/>
          </a:bodyPr>
          <a:lstStyle>
            <a:lvl1pPr algn="ctr">
              <a:lnSpc>
                <a:spcPct val="80000"/>
              </a:lnSpc>
              <a:defRPr sz="6000" b="0" spc="150" baseline="0">
                <a:solidFill>
                  <a:schemeClr val="bg1"/>
                </a:solidFill>
              </a:defRPr>
            </a:lvl1pPr>
          </a:lstStyle>
          <a:p>
            <a:r>
              <a:rPr lang="en-US"/>
              <a:t>Click to edit Master title style</a:t>
            </a:r>
            <a:endParaRPr lang="en-US" dirty="0"/>
          </a:p>
        </p:txBody>
      </p:sp>
      <p:sp>
        <p:nvSpPr>
          <p:cNvPr id="3" name="Text Placeholder 2"/>
          <p:cNvSpPr>
            <a:spLocks noGrp="1"/>
          </p:cNvSpPr>
          <p:nvPr>
            <p:ph type="body" idx="1"/>
          </p:nvPr>
        </p:nvSpPr>
        <p:spPr>
          <a:xfrm>
            <a:off x="833191" y="4010334"/>
            <a:ext cx="10515600" cy="1174639"/>
          </a:xfrm>
        </p:spPr>
        <p:txBody>
          <a:bodyPr anchor="t">
            <a:normAutofit/>
          </a:bodyPr>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lvl1pPr>
              <a:defRPr>
                <a:solidFill>
                  <a:schemeClr val="tx2"/>
                </a:solidFill>
              </a:defRPr>
            </a:lvl1pPr>
          </a:lstStyle>
          <a:p>
            <a:fld id="{96DFF08F-DC6B-4601-B491-B0F83F6DD2DA}" type="datetimeFigureOut">
              <a:rPr lang="en-US" dirty="0"/>
              <a:pPr/>
              <a:t>10/21/2024</a:t>
            </a:fld>
            <a:endParaRPr lang="en-US" dirty="0"/>
          </a:p>
        </p:txBody>
      </p:sp>
      <p:sp>
        <p:nvSpPr>
          <p:cNvPr id="5" name="Footer Placeholder 4"/>
          <p:cNvSpPr>
            <a:spLocks noGrp="1"/>
          </p:cNvSpPr>
          <p:nvPr>
            <p:ph type="ftr" sz="quarter" idx="11"/>
          </p:nvPr>
        </p:nvSpPr>
        <p:spPr/>
        <p:txBody>
          <a:bodyPr/>
          <a:lstStyle>
            <a:lvl1pPr>
              <a:defRPr>
                <a:solidFill>
                  <a:schemeClr val="tx2"/>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4FAB73BC-B049-4115-A692-8D63A059BFB8}" type="slidenum">
              <a:rPr lang="en-US" dirty="0"/>
              <a:pPr/>
              <a:t>‹#›</a:t>
            </a:fld>
            <a:endParaRPr lang="en-US" dirty="0"/>
          </a:p>
        </p:txBody>
      </p:sp>
    </p:spTree>
    <p:extLst>
      <p:ext uri="{BB962C8B-B14F-4D97-AF65-F5344CB8AC3E}">
        <p14:creationId xmlns:p14="http://schemas.microsoft.com/office/powerpoint/2010/main" val="419303520"/>
      </p:ext>
    </p:extLst>
  </p:cSld>
  <p:clrMapOvr>
    <a:overrideClrMapping bg1="lt1" tx1="dk1" bg2="lt2" tx2="dk2" accent1="accent1" accent2="accent2" accent3="accent3" accent4="accent4" accent5="accent5" accent6="accent6" hlink="hlink" folHlink="folHlink"/>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205344" y="2011680"/>
            <a:ext cx="4754880" cy="420624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30391" y="2011680"/>
            <a:ext cx="4754880" cy="420624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6DFF08F-DC6B-4601-B491-B0F83F6DD2DA}" type="datetimeFigureOut">
              <a:rPr lang="en-US" dirty="0"/>
              <a:t>10/21/2024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extLst>
      <p:ext uri="{BB962C8B-B14F-4D97-AF65-F5344CB8AC3E}">
        <p14:creationId xmlns:p14="http://schemas.microsoft.com/office/powerpoint/2010/main" val="264102316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207008" y="1913470"/>
            <a:ext cx="4754880" cy="743094"/>
          </a:xfrm>
        </p:spPr>
        <p:txBody>
          <a:bodyPr anchor="ctr">
            <a:normAutofit/>
          </a:bodyPr>
          <a:lstStyle>
            <a:lvl1pPr marL="0" indent="0">
              <a:buNone/>
              <a:defRPr sz="21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207008" y="2656566"/>
            <a:ext cx="4754880" cy="35661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31230" y="1913470"/>
            <a:ext cx="4754880" cy="743094"/>
          </a:xfrm>
        </p:spPr>
        <p:txBody>
          <a:bodyPr anchor="ctr">
            <a:normAutofit/>
          </a:bodyPr>
          <a:lstStyle>
            <a:lvl1pPr marL="0" indent="0">
              <a:buNone/>
              <a:defRPr sz="21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231230" y="2656564"/>
            <a:ext cx="4754880" cy="35661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6DFF08F-DC6B-4601-B491-B0F83F6DD2DA}" type="datetimeFigureOut">
              <a:rPr lang="en-US" dirty="0"/>
              <a:t>10/21/2024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t>‹#›</a:t>
            </a:fld>
            <a:endParaRPr lang="en-US" dirty="0"/>
          </a:p>
        </p:txBody>
      </p:sp>
    </p:spTree>
    <p:extLst>
      <p:ext uri="{BB962C8B-B14F-4D97-AF65-F5344CB8AC3E}">
        <p14:creationId xmlns:p14="http://schemas.microsoft.com/office/powerpoint/2010/main" val="12677617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96DFF08F-DC6B-4601-B491-B0F83F6DD2DA}" type="datetimeFigureOut">
              <a:rPr lang="en-US" dirty="0"/>
              <a:t>10/21/2024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t>‹#›</a:t>
            </a:fld>
            <a:endParaRPr lang="en-US" dirty="0"/>
          </a:p>
        </p:txBody>
      </p:sp>
    </p:spTree>
    <p:extLst>
      <p:ext uri="{BB962C8B-B14F-4D97-AF65-F5344CB8AC3E}">
        <p14:creationId xmlns:p14="http://schemas.microsoft.com/office/powerpoint/2010/main" val="345693330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6DFF08F-DC6B-4601-B491-B0F83F6DD2DA}" type="datetimeFigureOut">
              <a:rPr lang="en-US" dirty="0"/>
              <a:t>10/21/2024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dirty="0"/>
              <a:t>‹#›</a:t>
            </a:fld>
            <a:endParaRPr lang="en-US" dirty="0"/>
          </a:p>
        </p:txBody>
      </p:sp>
    </p:spTree>
    <p:extLst>
      <p:ext uri="{BB962C8B-B14F-4D97-AF65-F5344CB8AC3E}">
        <p14:creationId xmlns:p14="http://schemas.microsoft.com/office/powerpoint/2010/main" val="388668911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1207008" y="2120054"/>
            <a:ext cx="6126480" cy="41148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789023" y="2147486"/>
            <a:ext cx="3200400" cy="3432319"/>
          </a:xfrm>
        </p:spPr>
        <p:txBody>
          <a:bodyPr>
            <a:normAutofit/>
          </a:bodyPr>
          <a:lstStyle>
            <a:lvl1pPr marL="0" indent="0">
              <a:lnSpc>
                <a:spcPct val="95000"/>
              </a:lnSpc>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96DFF08F-DC6B-4601-B491-B0F83F6DD2DA}" type="datetimeFigureOut">
              <a:rPr lang="en-US" dirty="0"/>
              <a:t>10/21/2024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extLst>
      <p:ext uri="{BB962C8B-B14F-4D97-AF65-F5344CB8AC3E}">
        <p14:creationId xmlns:p14="http://schemas.microsoft.com/office/powerpoint/2010/main" val="2943411732"/>
      </p:ext>
    </p:extLst>
  </p:cSld>
  <p:clrMapOvr>
    <a:masterClrMapping/>
  </p:clrMapOvr>
  <p:hf sldNum="0" hdr="0" dt="0"/>
</p:sldLayout>
</file>

<file path=ppt/slideLayouts/slideLayout1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Picture Placeholder 2"/>
          <p:cNvSpPr>
            <a:spLocks noGrp="1" noChangeAspect="1"/>
          </p:cNvSpPr>
          <p:nvPr>
            <p:ph type="pic" idx="1"/>
          </p:nvPr>
        </p:nvSpPr>
        <p:spPr>
          <a:xfrm>
            <a:off x="1280160" y="2211494"/>
            <a:ext cx="6126480" cy="3931920"/>
          </a:xfrm>
          <a:solidFill>
            <a:schemeClr val="tx2">
              <a:lumMod val="60000"/>
              <a:lumOff val="40000"/>
            </a:schemeClr>
          </a:solidFill>
        </p:spPr>
        <p:txBody>
          <a:bodyPr tIns="365760" anchor="t"/>
          <a:lstStyle>
            <a:lvl1pPr marL="0" indent="0" algn="ctr">
              <a:buNone/>
              <a:defRPr sz="3200">
                <a:solidFill>
                  <a:schemeClr val="tx1">
                    <a:lumMod val="50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7790688" y="2150621"/>
            <a:ext cx="3200400" cy="3429000"/>
          </a:xfrm>
        </p:spPr>
        <p:txBody>
          <a:bodyPr>
            <a:normAutofit/>
          </a:bodyPr>
          <a:lstStyle>
            <a:lvl1pPr marL="0" indent="0">
              <a:lnSpc>
                <a:spcPct val="95000"/>
              </a:lnSpc>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96DFF08F-DC6B-4601-B491-B0F83F6DD2DA}" type="datetimeFigureOut">
              <a:rPr lang="en-US" dirty="0"/>
              <a:t>10/21/2024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extLst>
      <p:ext uri="{BB962C8B-B14F-4D97-AF65-F5344CB8AC3E}">
        <p14:creationId xmlns:p14="http://schemas.microsoft.com/office/powerpoint/2010/main" val="1288208198"/>
      </p:ext>
    </p:extLst>
  </p:cSld>
  <p:clrMapOvr>
    <a:masterClrMapping/>
  </p:clrMapOvr>
  <p:hf sldNum="0" hdr="0" dt="0"/>
</p:sldLayout>
</file>

<file path=ppt/slideLayouts/slideLayout1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dirty="0"/>
              <a:t>10/21/2024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extLst>
      <p:ext uri="{BB962C8B-B14F-4D97-AF65-F5344CB8AC3E}">
        <p14:creationId xmlns:p14="http://schemas.microsoft.com/office/powerpoint/2010/main" val="3626845481"/>
      </p:ext>
    </p:extLst>
  </p:cSld>
  <p:clrMapOvr>
    <a:masterClrMapping/>
  </p:clrMapOvr>
  <p:hf sldNum="0" hdr="0" dt="0"/>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9019312" y="0"/>
            <a:ext cx="2743200"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9160624" y="274638"/>
            <a:ext cx="2402380" cy="5897562"/>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199" y="274638"/>
            <a:ext cx="7973291" cy="5897562"/>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838200" y="6422854"/>
            <a:ext cx="2743196" cy="365125"/>
          </a:xfrm>
        </p:spPr>
        <p:txBody>
          <a:bodyPr/>
          <a:lstStyle/>
          <a:p>
            <a:fld id="{96DFF08F-DC6B-4601-B491-B0F83F6DD2DA}" type="datetimeFigureOut">
              <a:rPr lang="en-US" dirty="0"/>
              <a:t>10/21/2024</a:t>
            </a:fld>
            <a:endParaRPr lang="en-US" dirty="0"/>
          </a:p>
        </p:txBody>
      </p:sp>
      <p:sp>
        <p:nvSpPr>
          <p:cNvPr id="5" name="Footer Placeholder 4"/>
          <p:cNvSpPr>
            <a:spLocks noGrp="1"/>
          </p:cNvSpPr>
          <p:nvPr>
            <p:ph type="ftr" sz="quarter" idx="11"/>
          </p:nvPr>
        </p:nvSpPr>
        <p:spPr>
          <a:xfrm>
            <a:off x="3776135" y="6422854"/>
            <a:ext cx="4279669" cy="365125"/>
          </a:xfrm>
        </p:spPr>
        <p:txBody>
          <a:bodyPr/>
          <a:lstStyle/>
          <a:p>
            <a:endParaRPr lang="en-US" dirty="0"/>
          </a:p>
        </p:txBody>
      </p:sp>
      <p:sp>
        <p:nvSpPr>
          <p:cNvPr id="6" name="Slide Number Placeholder 5"/>
          <p:cNvSpPr>
            <a:spLocks noGrp="1"/>
          </p:cNvSpPr>
          <p:nvPr>
            <p:ph type="sldNum" sz="quarter" idx="12"/>
          </p:nvPr>
        </p:nvSpPr>
        <p:spPr>
          <a:xfrm>
            <a:off x="8073048" y="6422854"/>
            <a:ext cx="879759" cy="365125"/>
          </a:xfrm>
        </p:spPr>
        <p:txBody>
          <a:bodyPr/>
          <a:lstStyle/>
          <a:p>
            <a:fld id="{4FAB73BC-B049-4115-A692-8D63A059BFB8}" type="slidenum">
              <a:rPr lang="en-US" dirty="0"/>
              <a:t>‹#›</a:t>
            </a:fld>
            <a:endParaRPr lang="en-US" dirty="0"/>
          </a:p>
        </p:txBody>
      </p:sp>
    </p:spTree>
    <p:extLst>
      <p:ext uri="{BB962C8B-B14F-4D97-AF65-F5344CB8AC3E}">
        <p14:creationId xmlns:p14="http://schemas.microsoft.com/office/powerpoint/2010/main" val="3381529928"/>
      </p:ext>
    </p:extLst>
  </p:cSld>
  <p:clrMapOvr>
    <a:masterClrMapping/>
  </p:clrMapOvr>
  <p:hf sldNum="0" hd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dirty="0"/>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33600"/>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711200" y="274638"/>
            <a:ext cx="10871200" cy="1143000"/>
          </a:xfrm>
        </p:spPr>
        <p:txBody>
          <a:bodyPr/>
          <a:lstStyle/>
          <a:p>
            <a:r>
              <a:rPr lang="en-US"/>
              <a:t>Click to edit Master title style</a:t>
            </a:r>
          </a:p>
        </p:txBody>
      </p:sp>
      <p:sp>
        <p:nvSpPr>
          <p:cNvPr id="3" name="Text Placeholder 2"/>
          <p:cNvSpPr>
            <a:spLocks noGrp="1"/>
          </p:cNvSpPr>
          <p:nvPr>
            <p:ph type="body" sz="half" idx="1"/>
          </p:nvPr>
        </p:nvSpPr>
        <p:spPr>
          <a:xfrm>
            <a:off x="609600" y="1600201"/>
            <a:ext cx="53848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6843" y="2059012"/>
            <a:ext cx="12195668" cy="18288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365759" y="2166364"/>
            <a:ext cx="11471565" cy="1739347"/>
          </a:xfrm>
        </p:spPr>
        <p:txBody>
          <a:bodyPr tIns="45720" bIns="45720" anchor="ctr">
            <a:normAutofit/>
          </a:bodyPr>
          <a:lstStyle>
            <a:lvl1pPr algn="ctr">
              <a:lnSpc>
                <a:spcPct val="80000"/>
              </a:lnSpc>
              <a:defRPr sz="6000" spc="150" baseline="0"/>
            </a:lvl1pPr>
          </a:lstStyle>
          <a:p>
            <a:r>
              <a:rPr lang="en-US"/>
              <a:t>Click to edit Master title style</a:t>
            </a:r>
            <a:endParaRPr lang="en-US" dirty="0"/>
          </a:p>
        </p:txBody>
      </p:sp>
      <p:sp>
        <p:nvSpPr>
          <p:cNvPr id="3" name="Subtitle 2"/>
          <p:cNvSpPr>
            <a:spLocks noGrp="1"/>
          </p:cNvSpPr>
          <p:nvPr>
            <p:ph type="subTitle" idx="1"/>
          </p:nvPr>
        </p:nvSpPr>
        <p:spPr>
          <a:xfrm>
            <a:off x="1524000" y="3996250"/>
            <a:ext cx="9144000" cy="1309255"/>
          </a:xfrm>
        </p:spPr>
        <p:txBody>
          <a:bodyPr>
            <a:normAutofit/>
          </a:bodyPr>
          <a:lstStyle>
            <a:lvl1pPr marL="0" indent="0" algn="ctr">
              <a:buNone/>
              <a:defRPr sz="2000"/>
            </a:lvl1pPr>
            <a:lvl2pPr marL="457200" indent="0" algn="ctr">
              <a:buNone/>
              <a:defRPr sz="2000"/>
            </a:lvl2pPr>
            <a:lvl3pPr marL="914400" indent="0" algn="ctr">
              <a:buNone/>
              <a:defRPr sz="20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dirty="0"/>
              <a:t>10/21/2024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extLst>
      <p:ext uri="{BB962C8B-B14F-4D97-AF65-F5344CB8AC3E}">
        <p14:creationId xmlns:p14="http://schemas.microsoft.com/office/powerpoint/2010/main" val="15548777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6.xml"/><Relationship Id="rId3" Type="http://schemas.openxmlformats.org/officeDocument/2006/relationships/slideLayout" Target="../slideLayouts/slideLayout11.xml"/><Relationship Id="rId7" Type="http://schemas.openxmlformats.org/officeDocument/2006/relationships/slideLayout" Target="../slideLayouts/slideLayout15.xml"/><Relationship Id="rId12" Type="http://schemas.openxmlformats.org/officeDocument/2006/relationships/theme" Target="../theme/theme2.xml"/><Relationship Id="rId2" Type="http://schemas.openxmlformats.org/officeDocument/2006/relationships/slideLayout" Target="../slideLayouts/slideLayout10.xml"/><Relationship Id="rId1" Type="http://schemas.openxmlformats.org/officeDocument/2006/relationships/slideLayout" Target="../slideLayouts/slideLayout9.xml"/><Relationship Id="rId6" Type="http://schemas.openxmlformats.org/officeDocument/2006/relationships/slideLayout" Target="../slideLayouts/slideLayout14.xml"/><Relationship Id="rId11" Type="http://schemas.openxmlformats.org/officeDocument/2006/relationships/slideLayout" Target="../slideLayouts/slideLayout19.xml"/><Relationship Id="rId5" Type="http://schemas.openxmlformats.org/officeDocument/2006/relationships/slideLayout" Target="../slideLayouts/slideLayout13.xml"/><Relationship Id="rId10" Type="http://schemas.openxmlformats.org/officeDocument/2006/relationships/slideLayout" Target="../slideLayouts/slideLayout18.xml"/><Relationship Id="rId4" Type="http://schemas.openxmlformats.org/officeDocument/2006/relationships/slideLayout" Target="../slideLayouts/slideLayout12.xml"/><Relationship Id="rId9" Type="http://schemas.openxmlformats.org/officeDocument/2006/relationships/slideLayout" Target="../slideLayouts/slideLayout17.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711200" y="274638"/>
            <a:ext cx="108712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endParaRPr lang="en-US" dirty="0"/>
          </a:p>
        </p:txBody>
      </p:sp>
      <p:sp>
        <p:nvSpPr>
          <p:cNvPr id="4099" name="Rectangle 3"/>
          <p:cNvSpPr>
            <a:spLocks noGrp="1" noChangeArrowheads="1"/>
          </p:cNvSpPr>
          <p:nvPr>
            <p:ph type="body" idx="1"/>
          </p:nvPr>
        </p:nvSpPr>
        <p:spPr bwMode="auto">
          <a:xfrm>
            <a:off x="609600" y="1600201"/>
            <a:ext cx="109728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75140" name="Rectangle 4"/>
          <p:cNvSpPr>
            <a:spLocks noChangeArrowheads="1"/>
          </p:cNvSpPr>
          <p:nvPr/>
        </p:nvSpPr>
        <p:spPr bwMode="auto">
          <a:xfrm>
            <a:off x="472018" y="304800"/>
            <a:ext cx="11313583" cy="6248400"/>
          </a:xfrm>
          <a:prstGeom prst="rect">
            <a:avLst/>
          </a:prstGeom>
          <a:noFill/>
          <a:ln w="101600">
            <a:solidFill>
              <a:srgbClr val="FF0000"/>
            </a:solidFill>
            <a:miter lim="800000"/>
            <a:headEnd/>
            <a:tailEnd/>
          </a:ln>
          <a:effectLst>
            <a:outerShdw dist="107763" dir="2700000" algn="ctr" rotWithShape="0">
              <a:schemeClr val="accent1"/>
            </a:outerShdw>
          </a:effectLst>
        </p:spPr>
        <p:txBody>
          <a:bodyPr wrap="none" anchor="ctr"/>
          <a:lstStyle/>
          <a:p>
            <a:pPr algn="ctr">
              <a:defRPr/>
            </a:pPr>
            <a:endParaRPr lang="en-US" sz="2400" dirty="0">
              <a:solidFill>
                <a:srgbClr val="FF0000"/>
              </a:solidFill>
              <a:latin typeface="Times New Roman" pitchFamily="18" charset="0"/>
            </a:endParaRPr>
          </a:p>
        </p:txBody>
      </p:sp>
      <p:sp>
        <p:nvSpPr>
          <p:cNvPr id="475141" name="Text Box 5"/>
          <p:cNvSpPr txBox="1">
            <a:spLocks noChangeArrowheads="1"/>
          </p:cNvSpPr>
          <p:nvPr/>
        </p:nvSpPr>
        <p:spPr bwMode="auto">
          <a:xfrm>
            <a:off x="6807200" y="6172200"/>
            <a:ext cx="4978400" cy="406400"/>
          </a:xfrm>
          <a:prstGeom prst="rect">
            <a:avLst/>
          </a:prstGeom>
          <a:solidFill>
            <a:srgbClr val="FF0000"/>
          </a:solidFill>
          <a:ln w="9525" algn="ctr">
            <a:solidFill>
              <a:srgbClr val="FF0000"/>
            </a:solidFill>
            <a:miter lim="800000"/>
            <a:headEnd/>
            <a:tailEnd/>
          </a:ln>
          <a:effectLst/>
        </p:spPr>
        <p:txBody>
          <a:bodyPr>
            <a:spAutoFit/>
          </a:bodyPr>
          <a:lstStyle/>
          <a:p>
            <a:pPr marL="342900" indent="-342900" algn="ctr" eaLnBrk="1" hangingPunct="1">
              <a:spcBef>
                <a:spcPct val="50000"/>
              </a:spcBef>
              <a:defRPr/>
            </a:pPr>
            <a:r>
              <a:rPr lang="en-US" sz="2000" b="1" i="1" dirty="0">
                <a:solidFill>
                  <a:schemeClr val="bg1"/>
                </a:solidFill>
                <a:latin typeface="Arial" charset="0"/>
              </a:rPr>
              <a:t>Code of Conduct </a:t>
            </a:r>
          </a:p>
        </p:txBody>
      </p:sp>
      <p:sp>
        <p:nvSpPr>
          <p:cNvPr id="6" name="Rectangle 5"/>
          <p:cNvSpPr/>
          <p:nvPr userDrawn="1"/>
        </p:nvSpPr>
        <p:spPr>
          <a:xfrm>
            <a:off x="406401" y="6629401"/>
            <a:ext cx="2241319" cy="276999"/>
          </a:xfrm>
          <a:prstGeom prst="rect">
            <a:avLst/>
          </a:prstGeom>
        </p:spPr>
        <p:txBody>
          <a:bodyPr wrap="none">
            <a:spAutoFit/>
          </a:bodyPr>
          <a:lstStyle/>
          <a:p>
            <a:pPr>
              <a:spcBef>
                <a:spcPct val="50000"/>
              </a:spcBef>
              <a:defRPr/>
            </a:pPr>
            <a:r>
              <a:rPr lang="en-US" sz="1200" dirty="0">
                <a:solidFill>
                  <a:schemeClr val="bg1"/>
                </a:solidFill>
                <a:latin typeface="Arial" charset="0"/>
              </a:rPr>
              <a:t>Current as of 6 February 2020</a:t>
            </a:r>
          </a:p>
        </p:txBody>
      </p:sp>
    </p:spTree>
  </p:cSld>
  <p:clrMap bg1="lt1" tx1="dk1" bg2="lt2" tx2="dk2" accent1="accent1" accent2="accent2" accent3="accent3" accent4="accent4" accent5="accent5" accent6="accent6" hlink="hlink" folHlink="folHlink"/>
  <p:sldLayoutIdLst>
    <p:sldLayoutId id="2147483765" r:id="rId1"/>
    <p:sldLayoutId id="2147483766" r:id="rId2"/>
    <p:sldLayoutId id="2147483767" r:id="rId3"/>
    <p:sldLayoutId id="2147483768" r:id="rId4"/>
    <p:sldLayoutId id="2147483769" r:id="rId5"/>
    <p:sldLayoutId id="2147483770" r:id="rId6"/>
    <p:sldLayoutId id="2147483771" r:id="rId7"/>
    <p:sldLayoutId id="2147483776" r:id="rId8"/>
  </p:sldLayoutIdLst>
  <p:hf sldNum="0" hdr="0" dt="0"/>
  <p:txStyles>
    <p:titleStyle>
      <a:lvl1pPr algn="ctr" rtl="0" eaLnBrk="0" fontAlgn="base" hangingPunct="0">
        <a:spcBef>
          <a:spcPct val="0"/>
        </a:spcBef>
        <a:spcAft>
          <a:spcPct val="0"/>
        </a:spcAft>
        <a:defRPr sz="4000">
          <a:solidFill>
            <a:srgbClr val="FF3300"/>
          </a:solidFill>
          <a:latin typeface="+mj-lt"/>
          <a:ea typeface="+mj-ea"/>
          <a:cs typeface="+mj-cs"/>
        </a:defRPr>
      </a:lvl1pPr>
      <a:lvl2pPr algn="ctr" rtl="0" eaLnBrk="0" fontAlgn="base" hangingPunct="0">
        <a:spcBef>
          <a:spcPct val="0"/>
        </a:spcBef>
        <a:spcAft>
          <a:spcPct val="0"/>
        </a:spcAft>
        <a:defRPr sz="4000">
          <a:solidFill>
            <a:srgbClr val="FF3300"/>
          </a:solidFill>
          <a:latin typeface="Arial" charset="0"/>
        </a:defRPr>
      </a:lvl2pPr>
      <a:lvl3pPr algn="ctr" rtl="0" eaLnBrk="0" fontAlgn="base" hangingPunct="0">
        <a:spcBef>
          <a:spcPct val="0"/>
        </a:spcBef>
        <a:spcAft>
          <a:spcPct val="0"/>
        </a:spcAft>
        <a:defRPr sz="4000">
          <a:solidFill>
            <a:srgbClr val="FF3300"/>
          </a:solidFill>
          <a:latin typeface="Arial" charset="0"/>
        </a:defRPr>
      </a:lvl3pPr>
      <a:lvl4pPr algn="ctr" rtl="0" eaLnBrk="0" fontAlgn="base" hangingPunct="0">
        <a:spcBef>
          <a:spcPct val="0"/>
        </a:spcBef>
        <a:spcAft>
          <a:spcPct val="0"/>
        </a:spcAft>
        <a:defRPr sz="4000">
          <a:solidFill>
            <a:srgbClr val="FF3300"/>
          </a:solidFill>
          <a:latin typeface="Arial" charset="0"/>
        </a:defRPr>
      </a:lvl4pPr>
      <a:lvl5pPr algn="ctr" rtl="0" eaLnBrk="0" fontAlgn="base" hangingPunct="0">
        <a:spcBef>
          <a:spcPct val="0"/>
        </a:spcBef>
        <a:spcAft>
          <a:spcPct val="0"/>
        </a:spcAft>
        <a:defRPr sz="4000">
          <a:solidFill>
            <a:srgbClr val="FF3300"/>
          </a:solidFill>
          <a:latin typeface="Arial" charset="0"/>
        </a:defRPr>
      </a:lvl5pPr>
      <a:lvl6pPr marL="457200" algn="ctr" rtl="0" fontAlgn="base">
        <a:spcBef>
          <a:spcPct val="0"/>
        </a:spcBef>
        <a:spcAft>
          <a:spcPct val="0"/>
        </a:spcAft>
        <a:defRPr sz="4000">
          <a:solidFill>
            <a:srgbClr val="FF3300"/>
          </a:solidFill>
          <a:latin typeface="Arial" charset="0"/>
        </a:defRPr>
      </a:lvl6pPr>
      <a:lvl7pPr marL="914400" algn="ctr" rtl="0" fontAlgn="base">
        <a:spcBef>
          <a:spcPct val="0"/>
        </a:spcBef>
        <a:spcAft>
          <a:spcPct val="0"/>
        </a:spcAft>
        <a:defRPr sz="4000">
          <a:solidFill>
            <a:srgbClr val="FF3300"/>
          </a:solidFill>
          <a:latin typeface="Arial" charset="0"/>
        </a:defRPr>
      </a:lvl7pPr>
      <a:lvl8pPr marL="1371600" algn="ctr" rtl="0" fontAlgn="base">
        <a:spcBef>
          <a:spcPct val="0"/>
        </a:spcBef>
        <a:spcAft>
          <a:spcPct val="0"/>
        </a:spcAft>
        <a:defRPr sz="4000">
          <a:solidFill>
            <a:srgbClr val="FF3300"/>
          </a:solidFill>
          <a:latin typeface="Arial" charset="0"/>
        </a:defRPr>
      </a:lvl8pPr>
      <a:lvl9pPr marL="1828800" algn="ctr" rtl="0" fontAlgn="base">
        <a:spcBef>
          <a:spcPct val="0"/>
        </a:spcBef>
        <a:spcAft>
          <a:spcPct val="0"/>
        </a:spcAft>
        <a:defRPr sz="4000">
          <a:solidFill>
            <a:srgbClr val="FF3300"/>
          </a:solidFill>
          <a:latin typeface="Arial" charset="0"/>
        </a:defRPr>
      </a:lvl9pPr>
    </p:titleStyle>
    <p:bodyStyle>
      <a:lvl1pPr marL="342900" indent="-342900" algn="l" rtl="0" eaLnBrk="0" fontAlgn="base" hangingPunct="0">
        <a:spcBef>
          <a:spcPct val="20000"/>
        </a:spcBef>
        <a:spcAft>
          <a:spcPct val="0"/>
        </a:spcAft>
        <a:buChar char="•"/>
        <a:defRPr sz="2800">
          <a:solidFill>
            <a:srgbClr val="000066"/>
          </a:solidFill>
          <a:latin typeface="+mn-lt"/>
          <a:ea typeface="+mn-ea"/>
          <a:cs typeface="+mn-cs"/>
        </a:defRPr>
      </a:lvl1pPr>
      <a:lvl2pPr marL="742950" indent="-285750" algn="l" rtl="0" eaLnBrk="0" fontAlgn="base" hangingPunct="0">
        <a:spcBef>
          <a:spcPct val="20000"/>
        </a:spcBef>
        <a:spcAft>
          <a:spcPct val="0"/>
        </a:spcAft>
        <a:buChar char="–"/>
        <a:defRPr sz="2400">
          <a:solidFill>
            <a:srgbClr val="000066"/>
          </a:solidFill>
          <a:latin typeface="+mn-lt"/>
        </a:defRPr>
      </a:lvl2pPr>
      <a:lvl3pPr marL="1143000" indent="-228600" algn="l" rtl="0" eaLnBrk="0" fontAlgn="base" hangingPunct="0">
        <a:spcBef>
          <a:spcPct val="20000"/>
        </a:spcBef>
        <a:spcAft>
          <a:spcPct val="0"/>
        </a:spcAft>
        <a:buChar char="•"/>
        <a:defRPr sz="2400">
          <a:solidFill>
            <a:srgbClr val="000066"/>
          </a:solidFill>
          <a:latin typeface="+mn-lt"/>
        </a:defRPr>
      </a:lvl3pPr>
      <a:lvl4pPr marL="1600200" indent="-228600" algn="l" rtl="0" eaLnBrk="0" fontAlgn="base" hangingPunct="0">
        <a:spcBef>
          <a:spcPct val="20000"/>
        </a:spcBef>
        <a:spcAft>
          <a:spcPct val="0"/>
        </a:spcAft>
        <a:buChar char="–"/>
        <a:defRPr sz="2000">
          <a:solidFill>
            <a:srgbClr val="000066"/>
          </a:solidFill>
          <a:latin typeface="+mn-lt"/>
        </a:defRPr>
      </a:lvl4pPr>
      <a:lvl5pPr marL="2057400" indent="-228600" algn="l" rtl="0" eaLnBrk="0" fontAlgn="base" hangingPunct="0">
        <a:spcBef>
          <a:spcPct val="20000"/>
        </a:spcBef>
        <a:spcAft>
          <a:spcPct val="0"/>
        </a:spcAft>
        <a:buChar char="»"/>
        <a:defRPr sz="2000">
          <a:solidFill>
            <a:srgbClr val="000066"/>
          </a:solidFill>
          <a:latin typeface="+mn-lt"/>
        </a:defRPr>
      </a:lvl5pPr>
      <a:lvl6pPr marL="2514600" indent="-228600" algn="l" rtl="0" fontAlgn="base">
        <a:spcBef>
          <a:spcPct val="20000"/>
        </a:spcBef>
        <a:spcAft>
          <a:spcPct val="0"/>
        </a:spcAft>
        <a:buChar char="»"/>
        <a:defRPr sz="2000">
          <a:solidFill>
            <a:srgbClr val="000066"/>
          </a:solidFill>
          <a:latin typeface="+mn-lt"/>
        </a:defRPr>
      </a:lvl6pPr>
      <a:lvl7pPr marL="2971800" indent="-228600" algn="l" rtl="0" fontAlgn="base">
        <a:spcBef>
          <a:spcPct val="20000"/>
        </a:spcBef>
        <a:spcAft>
          <a:spcPct val="0"/>
        </a:spcAft>
        <a:buChar char="»"/>
        <a:defRPr sz="2000">
          <a:solidFill>
            <a:srgbClr val="000066"/>
          </a:solidFill>
          <a:latin typeface="+mn-lt"/>
        </a:defRPr>
      </a:lvl7pPr>
      <a:lvl8pPr marL="3429000" indent="-228600" algn="l" rtl="0" fontAlgn="base">
        <a:spcBef>
          <a:spcPct val="20000"/>
        </a:spcBef>
        <a:spcAft>
          <a:spcPct val="0"/>
        </a:spcAft>
        <a:buChar char="»"/>
        <a:defRPr sz="2000">
          <a:solidFill>
            <a:srgbClr val="000066"/>
          </a:solidFill>
          <a:latin typeface="+mn-lt"/>
        </a:defRPr>
      </a:lvl8pPr>
      <a:lvl9pPr marL="3886200" indent="-228600" algn="l" rtl="0" fontAlgn="base">
        <a:spcBef>
          <a:spcPct val="20000"/>
        </a:spcBef>
        <a:spcAft>
          <a:spcPct val="0"/>
        </a:spcAft>
        <a:buChar char="»"/>
        <a:defRPr sz="2000">
          <a:solidFill>
            <a:srgbClr val="000066"/>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ectangle 6"/>
          <p:cNvSpPr/>
          <p:nvPr/>
        </p:nvSpPr>
        <p:spPr>
          <a:xfrm>
            <a:off x="483" y="176109"/>
            <a:ext cx="12188952" cy="164591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202919" y="284176"/>
            <a:ext cx="9784080" cy="150876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202919" y="2011680"/>
            <a:ext cx="9784080" cy="4206240"/>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202266" y="6422854"/>
            <a:ext cx="3000894" cy="365125"/>
          </a:xfrm>
          <a:prstGeom prst="rect">
            <a:avLst/>
          </a:prstGeom>
        </p:spPr>
        <p:txBody>
          <a:bodyPr vert="horz" lIns="91440" tIns="45720" rIns="45720" bIns="45720" rtlCol="0" anchor="ctr"/>
          <a:lstStyle>
            <a:lvl1pPr algn="l">
              <a:defRPr sz="1050">
                <a:solidFill>
                  <a:schemeClr val="tx1"/>
                </a:solidFill>
              </a:defRPr>
            </a:lvl1pPr>
          </a:lstStyle>
          <a:p>
            <a:fld id="{96DFF08F-DC6B-4601-B491-B0F83F6DD2DA}" type="datetimeFigureOut">
              <a:rPr lang="en-US" dirty="0"/>
              <a:pPr/>
              <a:t>10/21/2024</a:t>
            </a:fld>
            <a:endParaRPr lang="en-US" dirty="0"/>
          </a:p>
        </p:txBody>
      </p:sp>
      <p:sp>
        <p:nvSpPr>
          <p:cNvPr id="5" name="Footer Placeholder 4"/>
          <p:cNvSpPr>
            <a:spLocks noGrp="1"/>
          </p:cNvSpPr>
          <p:nvPr>
            <p:ph type="ftr" sz="quarter" idx="3"/>
          </p:nvPr>
        </p:nvSpPr>
        <p:spPr>
          <a:xfrm>
            <a:off x="5596471" y="6422854"/>
            <a:ext cx="5044440" cy="365125"/>
          </a:xfrm>
          <a:prstGeom prst="rect">
            <a:avLst/>
          </a:prstGeom>
        </p:spPr>
        <p:txBody>
          <a:bodyPr vert="horz" lIns="91440" tIns="45720" rIns="91440" bIns="45720" rtlCol="0" anchor="ctr"/>
          <a:lstStyle>
            <a:lvl1pPr algn="r">
              <a:defRPr sz="1050">
                <a:solidFill>
                  <a:schemeClr val="tx1"/>
                </a:solidFill>
              </a:defRPr>
            </a:lvl1pPr>
          </a:lstStyle>
          <a:p>
            <a:endParaRPr lang="en-US" dirty="0"/>
          </a:p>
        </p:txBody>
      </p:sp>
      <p:sp>
        <p:nvSpPr>
          <p:cNvPr id="6" name="Slide Number Placeholder 5"/>
          <p:cNvSpPr>
            <a:spLocks noGrp="1"/>
          </p:cNvSpPr>
          <p:nvPr>
            <p:ph type="sldNum" sz="quarter" idx="4"/>
          </p:nvPr>
        </p:nvSpPr>
        <p:spPr>
          <a:xfrm>
            <a:off x="10658927" y="6422854"/>
            <a:ext cx="946264" cy="365125"/>
          </a:xfrm>
          <a:prstGeom prst="rect">
            <a:avLst/>
          </a:prstGeom>
        </p:spPr>
        <p:txBody>
          <a:bodyPr vert="horz" lIns="45720" tIns="45720" rIns="91440" bIns="45720" rtlCol="0" anchor="ctr"/>
          <a:lstStyle>
            <a:lvl1pPr algn="l">
              <a:defRPr sz="1200" b="0">
                <a:solidFill>
                  <a:schemeClr val="tx1"/>
                </a:solidFill>
              </a:defRPr>
            </a:lvl1pPr>
          </a:lstStyle>
          <a:p>
            <a:fld id="{4FAB73BC-B049-4115-A692-8D63A059BFB8}" type="slidenum">
              <a:rPr lang="en-US" dirty="0"/>
              <a:pPr/>
              <a:t>‹#›</a:t>
            </a:fld>
            <a:endParaRPr lang="en-US" dirty="0"/>
          </a:p>
        </p:txBody>
      </p:sp>
      <p:sp>
        <p:nvSpPr>
          <p:cNvPr id="8" name="Rectangle 7"/>
          <p:cNvSpPr/>
          <p:nvPr userDrawn="1"/>
        </p:nvSpPr>
        <p:spPr>
          <a:xfrm>
            <a:off x="406401" y="6629401"/>
            <a:ext cx="1899879" cy="276999"/>
          </a:xfrm>
          <a:prstGeom prst="rect">
            <a:avLst/>
          </a:prstGeom>
        </p:spPr>
        <p:txBody>
          <a:bodyPr wrap="none">
            <a:spAutoFit/>
          </a:bodyPr>
          <a:lstStyle/>
          <a:p>
            <a:pPr>
              <a:spcBef>
                <a:spcPct val="50000"/>
              </a:spcBef>
              <a:defRPr/>
            </a:pPr>
            <a:r>
              <a:rPr lang="en-US" sz="1200" dirty="0">
                <a:solidFill>
                  <a:schemeClr val="tx1"/>
                </a:solidFill>
                <a:latin typeface="Arial" charset="0"/>
              </a:rPr>
              <a:t>Current as of 1 July 2022</a:t>
            </a:r>
          </a:p>
        </p:txBody>
      </p:sp>
    </p:spTree>
    <p:extLst>
      <p:ext uri="{BB962C8B-B14F-4D97-AF65-F5344CB8AC3E}">
        <p14:creationId xmlns:p14="http://schemas.microsoft.com/office/powerpoint/2010/main" val="1210572954"/>
      </p:ext>
    </p:extLst>
  </p:cSld>
  <p:clrMap bg1="dk1" tx1="lt1" bg2="dk2" tx2="lt2" accent1="accent1" accent2="accent2" accent3="accent3" accent4="accent4" accent5="accent5" accent6="accent6" hlink="hlink" folHlink="folHlink"/>
  <p:sldLayoutIdLst>
    <p:sldLayoutId id="2147483778" r:id="rId1"/>
    <p:sldLayoutId id="2147483779" r:id="rId2"/>
    <p:sldLayoutId id="2147483780" r:id="rId3"/>
    <p:sldLayoutId id="2147483781" r:id="rId4"/>
    <p:sldLayoutId id="2147483782" r:id="rId5"/>
    <p:sldLayoutId id="2147483783" r:id="rId6"/>
    <p:sldLayoutId id="2147483784" r:id="rId7"/>
    <p:sldLayoutId id="2147483785" r:id="rId8"/>
    <p:sldLayoutId id="2147483786" r:id="rId9"/>
    <p:sldLayoutId id="2147483787" r:id="rId10"/>
    <p:sldLayoutId id="2147483788" r:id="rId11"/>
  </p:sldLayoutIdLst>
  <p:hf sldNum="0" hdr="0" dt="0"/>
  <p:txStyles>
    <p:titleStyle>
      <a:lvl1pPr algn="l" defTabSz="914400" rtl="0" eaLnBrk="1" latinLnBrk="0" hangingPunct="1">
        <a:lnSpc>
          <a:spcPct val="85000"/>
        </a:lnSpc>
        <a:spcBef>
          <a:spcPct val="0"/>
        </a:spcBef>
        <a:buNone/>
        <a:defRPr sz="4000" kern="1200" cap="all" baseline="0">
          <a:solidFill>
            <a:schemeClr val="bg2"/>
          </a:solidFill>
          <a:latin typeface="+mj-lt"/>
          <a:ea typeface="+mj-ea"/>
          <a:cs typeface="+mj-cs"/>
        </a:defRPr>
      </a:lvl1pPr>
    </p:titleStyle>
    <p:bodyStyle>
      <a:lvl1pPr marL="182880" indent="-182880" algn="l" defTabSz="914400" rtl="0" eaLnBrk="1" latinLnBrk="0" hangingPunct="1">
        <a:lnSpc>
          <a:spcPct val="90000"/>
        </a:lnSpc>
        <a:spcBef>
          <a:spcPts val="1200"/>
        </a:spcBef>
        <a:spcAft>
          <a:spcPts val="200"/>
        </a:spcAft>
        <a:buClr>
          <a:schemeClr val="tx1"/>
        </a:buClr>
        <a:buFont typeface="Wingdings" pitchFamily="2" charset="2"/>
        <a:buChar char=""/>
        <a:defRPr sz="2200" kern="1200">
          <a:solidFill>
            <a:schemeClr val="tx1"/>
          </a:solidFill>
          <a:latin typeface="+mn-lt"/>
          <a:ea typeface="+mn-ea"/>
          <a:cs typeface="+mn-cs"/>
        </a:defRPr>
      </a:lvl1pPr>
      <a:lvl2pPr marL="411480" indent="-182880" algn="l" defTabSz="914400" rtl="0" eaLnBrk="1" latinLnBrk="0" hangingPunct="1">
        <a:lnSpc>
          <a:spcPct val="90000"/>
        </a:lnSpc>
        <a:spcBef>
          <a:spcPts val="200"/>
        </a:spcBef>
        <a:spcAft>
          <a:spcPts val="400"/>
        </a:spcAft>
        <a:buClr>
          <a:schemeClr val="tx1"/>
        </a:buClr>
        <a:buFont typeface="Wingdings" pitchFamily="2" charset="2"/>
        <a:buChar char=""/>
        <a:defRPr sz="2000" kern="1200">
          <a:solidFill>
            <a:schemeClr val="tx1"/>
          </a:solidFill>
          <a:latin typeface="+mn-lt"/>
          <a:ea typeface="+mn-ea"/>
          <a:cs typeface="+mn-cs"/>
        </a:defRPr>
      </a:lvl2pPr>
      <a:lvl3pPr marL="640080" indent="-182880" algn="l" defTabSz="914400" rtl="0" eaLnBrk="1" latinLnBrk="0" hangingPunct="1">
        <a:lnSpc>
          <a:spcPct val="90000"/>
        </a:lnSpc>
        <a:spcBef>
          <a:spcPts val="200"/>
        </a:spcBef>
        <a:spcAft>
          <a:spcPts val="400"/>
        </a:spcAft>
        <a:buClr>
          <a:schemeClr val="tx1"/>
        </a:buClr>
        <a:buFont typeface="Wingdings" pitchFamily="2" charset="2"/>
        <a:buChar char=""/>
        <a:defRPr sz="1800" kern="1200">
          <a:solidFill>
            <a:schemeClr val="tx1"/>
          </a:solidFill>
          <a:latin typeface="+mn-lt"/>
          <a:ea typeface="+mn-ea"/>
          <a:cs typeface="+mn-cs"/>
        </a:defRPr>
      </a:lvl3pPr>
      <a:lvl4pPr marL="868680" indent="-18288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4pPr>
      <a:lvl5pPr marL="1097280" indent="-18288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5pPr>
      <a:lvl6pPr marL="12846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6pPr>
      <a:lvl7pPr marL="14718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7pPr>
      <a:lvl8pPr marL="16290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8pPr>
      <a:lvl9pPr marL="18062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9.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0.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0.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0.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0.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0.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0.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0.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0.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0.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0.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xml"/><Relationship Id="rId1" Type="http://schemas.openxmlformats.org/officeDocument/2006/relationships/slideLayout" Target="../slideLayouts/slideLayout10.xml"/><Relationship Id="rId5" Type="http://schemas.openxmlformats.org/officeDocument/2006/relationships/image" Target="../media/image5.jpeg"/><Relationship Id="rId4" Type="http://schemas.openxmlformats.org/officeDocument/2006/relationships/image" Target="../media/image4.jpeg"/></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0.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0.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0.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0.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0.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0.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0.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0.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0.xml"/></Relationships>
</file>

<file path=ppt/slides/_rels/slide29.xml.rels><?xml version="1.0" encoding="UTF-8" standalone="yes"?>
<Relationships xmlns="http://schemas.openxmlformats.org/package/2006/relationships"><Relationship Id="rId3" Type="http://schemas.openxmlformats.org/officeDocument/2006/relationships/image" Target="../media/image6.wmf"/><Relationship Id="rId2" Type="http://schemas.openxmlformats.org/officeDocument/2006/relationships/notesSlide" Target="../notesSlides/notesSlide29.xml"/><Relationship Id="rId1" Type="http://schemas.openxmlformats.org/officeDocument/2006/relationships/slideLayout" Target="../slideLayouts/slideLayout9.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0.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0.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0.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0.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0.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0.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409700" y="2457450"/>
            <a:ext cx="6858000" cy="1557338"/>
          </a:xfrm>
        </p:spPr>
        <p:txBody>
          <a:bodyPr>
            <a:normAutofit fontScale="90000"/>
          </a:bodyPr>
          <a:lstStyle/>
          <a:p>
            <a:pPr>
              <a:defRPr/>
            </a:pPr>
            <a:r>
              <a:rPr lang="en-US" dirty="0"/>
              <a:t>Army STANDARD TRAINING PACKAGE</a:t>
            </a:r>
            <a:br>
              <a:rPr lang="en-US" dirty="0"/>
            </a:br>
            <a:endParaRPr lang="en-US" sz="2325" dirty="0"/>
          </a:p>
        </p:txBody>
      </p:sp>
      <p:pic>
        <p:nvPicPr>
          <p:cNvPr id="3" name="Pictur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782050" y="2571750"/>
            <a:ext cx="951548" cy="951548"/>
          </a:xfrm>
          <a:prstGeom prst="rect">
            <a:avLst/>
          </a:prstGeom>
        </p:spPr>
      </p:pic>
    </p:spTree>
    <p:extLst>
      <p:ext uri="{BB962C8B-B14F-4D97-AF65-F5344CB8AC3E}">
        <p14:creationId xmlns:p14="http://schemas.microsoft.com/office/powerpoint/2010/main" val="361933293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Rectangle 7"/>
          <p:cNvSpPr>
            <a:spLocks noGrp="1" noChangeArrowheads="1"/>
          </p:cNvSpPr>
          <p:nvPr>
            <p:ph type="title"/>
          </p:nvPr>
        </p:nvSpPr>
        <p:spPr>
          <a:xfrm>
            <a:off x="381000" y="228600"/>
            <a:ext cx="9784080" cy="1508760"/>
          </a:xfrm>
        </p:spPr>
        <p:txBody>
          <a:bodyPr/>
          <a:lstStyle/>
          <a:p>
            <a:pPr eaLnBrk="1" hangingPunct="1"/>
            <a:r>
              <a:rPr lang="en-US" sz="4800" dirty="0"/>
              <a:t>Article II</a:t>
            </a:r>
          </a:p>
        </p:txBody>
      </p:sp>
      <p:sp>
        <p:nvSpPr>
          <p:cNvPr id="15362" name="Rectangle 3"/>
          <p:cNvSpPr>
            <a:spLocks noGrp="1" noChangeArrowheads="1"/>
          </p:cNvSpPr>
          <p:nvPr>
            <p:ph idx="1"/>
          </p:nvPr>
        </p:nvSpPr>
        <p:spPr>
          <a:xfrm>
            <a:off x="685800" y="2201436"/>
            <a:ext cx="9784080" cy="4206240"/>
          </a:xfrm>
          <a:noFill/>
        </p:spPr>
        <p:txBody>
          <a:bodyPr vert="horz" wrap="square" lIns="90488" tIns="44450" rIns="90488" bIns="44450" numCol="1" anchor="t" anchorCtr="0" compatLnSpc="1">
            <a:prstTxWarp prst="textNoShape">
              <a:avLst/>
            </a:prstTxWarp>
          </a:bodyPr>
          <a:lstStyle/>
          <a:p>
            <a:pPr eaLnBrk="1" hangingPunct="1"/>
            <a:r>
              <a:rPr lang="en-US" sz="2400" dirty="0"/>
              <a:t>Every </a:t>
            </a:r>
            <a:r>
              <a:rPr lang="en-US" sz="2400" dirty="0" err="1"/>
              <a:t>Servicemember</a:t>
            </a:r>
            <a:r>
              <a:rPr lang="en-US" sz="2400" dirty="0"/>
              <a:t> has the duty to refuse voluntary surrender and to attempt to evade capture.</a:t>
            </a:r>
          </a:p>
          <a:p>
            <a:pPr algn="ctr" eaLnBrk="1" hangingPunct="1">
              <a:buFontTx/>
              <a:buNone/>
            </a:pPr>
            <a:r>
              <a:rPr lang="en-US" sz="2400" dirty="0"/>
              <a:t>BUT</a:t>
            </a:r>
          </a:p>
          <a:p>
            <a:pPr eaLnBrk="1" hangingPunct="1"/>
            <a:r>
              <a:rPr lang="en-US" sz="2400" dirty="0"/>
              <a:t>If capture is unavoidable and further fighting would lead to your death with no significant loss to the enemy, then capture may be acceptable.</a:t>
            </a:r>
          </a:p>
          <a:p>
            <a:pPr eaLnBrk="1" hangingPunct="1"/>
            <a:endParaRPr lang="en-US" sz="2400" dirty="0"/>
          </a:p>
          <a:p>
            <a:pPr eaLnBrk="1" hangingPunct="1"/>
            <a:r>
              <a:rPr lang="en-US" sz="2400" dirty="0"/>
              <a:t>A Commander must not surrender command, even if the unit is cut-off, isolated, or surrounded, while the unit has the ability to resist, break out, or evade to rejoin friendly forces.</a:t>
            </a:r>
          </a:p>
        </p:txBody>
      </p:sp>
      <p:sp>
        <p:nvSpPr>
          <p:cNvPr id="15363" name="Text Box 5"/>
          <p:cNvSpPr txBox="1">
            <a:spLocks noChangeArrowheads="1"/>
          </p:cNvSpPr>
          <p:nvPr/>
        </p:nvSpPr>
        <p:spPr bwMode="auto">
          <a:xfrm>
            <a:off x="9671051" y="5857875"/>
            <a:ext cx="184731" cy="523220"/>
          </a:xfrm>
          <a:prstGeom prst="rect">
            <a:avLst/>
          </a:prstGeom>
          <a:noFill/>
          <a:ln w="12700">
            <a:noFill/>
            <a:miter lim="800000"/>
            <a:headEnd/>
            <a:tailEnd/>
          </a:ln>
        </p:spPr>
        <p:txBody>
          <a:bodyPr wrap="none">
            <a:spAutoFit/>
          </a:bodyPr>
          <a:lstStyle/>
          <a:p>
            <a:endParaRPr lang="en-US" sz="2800" b="1">
              <a:solidFill>
                <a:schemeClr val="tx1"/>
              </a:solidFill>
              <a:latin typeface="Times New Roman" pitchFamily="18" charset="0"/>
            </a:endParaRPr>
          </a:p>
        </p:txBody>
      </p:sp>
    </p:spTree>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5"/>
          <p:cNvSpPr txBox="1">
            <a:spLocks noChangeArrowheads="1"/>
          </p:cNvSpPr>
          <p:nvPr/>
        </p:nvSpPr>
        <p:spPr bwMode="auto">
          <a:xfrm>
            <a:off x="9671051" y="5857875"/>
            <a:ext cx="184731" cy="523220"/>
          </a:xfrm>
          <a:prstGeom prst="rect">
            <a:avLst/>
          </a:prstGeom>
          <a:noFill/>
          <a:ln w="12700">
            <a:noFill/>
            <a:miter lim="800000"/>
            <a:headEnd/>
            <a:tailEnd/>
          </a:ln>
        </p:spPr>
        <p:txBody>
          <a:bodyPr wrap="none">
            <a:spAutoFit/>
          </a:bodyPr>
          <a:lstStyle/>
          <a:p>
            <a:endParaRPr lang="en-US" sz="2800" b="1">
              <a:solidFill>
                <a:schemeClr val="tx1"/>
              </a:solidFill>
              <a:latin typeface="Times New Roman" pitchFamily="18" charset="0"/>
            </a:endParaRPr>
          </a:p>
        </p:txBody>
      </p:sp>
      <p:sp>
        <p:nvSpPr>
          <p:cNvPr id="16387" name="Rectangle 7"/>
          <p:cNvSpPr>
            <a:spLocks noGrp="1" noChangeArrowheads="1"/>
          </p:cNvSpPr>
          <p:nvPr>
            <p:ph type="title"/>
          </p:nvPr>
        </p:nvSpPr>
        <p:spPr>
          <a:xfrm>
            <a:off x="304800" y="457200"/>
            <a:ext cx="8153400" cy="1143000"/>
          </a:xfrm>
        </p:spPr>
        <p:txBody>
          <a:bodyPr/>
          <a:lstStyle/>
          <a:p>
            <a:pPr eaLnBrk="1" hangingPunct="1"/>
            <a:r>
              <a:rPr lang="en-US" sz="4800" dirty="0"/>
              <a:t>Article III</a:t>
            </a:r>
          </a:p>
        </p:txBody>
      </p:sp>
      <p:sp>
        <p:nvSpPr>
          <p:cNvPr id="16388" name="Rectangle 8"/>
          <p:cNvSpPr>
            <a:spLocks noGrp="1" noChangeArrowheads="1"/>
          </p:cNvSpPr>
          <p:nvPr>
            <p:ph idx="1"/>
          </p:nvPr>
        </p:nvSpPr>
        <p:spPr>
          <a:xfrm>
            <a:off x="1867187" y="2590800"/>
            <a:ext cx="8001000" cy="2667000"/>
          </a:xfrm>
        </p:spPr>
        <p:txBody>
          <a:bodyPr/>
          <a:lstStyle/>
          <a:p>
            <a:pPr algn="ctr" eaLnBrk="1" hangingPunct="1">
              <a:buFontTx/>
              <a:buNone/>
            </a:pPr>
            <a:r>
              <a:rPr lang="en-US" dirty="0"/>
              <a:t>   </a:t>
            </a:r>
            <a:r>
              <a:rPr lang="en-US" b="1" dirty="0"/>
              <a:t>If I am captured, I will continue to resist by all means available.  I will make every effort to escape and aid others to escape.  I will accept neither parole nor special favors from the enemy.</a:t>
            </a:r>
          </a:p>
          <a:p>
            <a:pPr eaLnBrk="1" hangingPunct="1"/>
            <a:endParaRPr lang="en-US" dirty="0"/>
          </a:p>
        </p:txBody>
      </p:sp>
    </p:spTree>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304800" y="533400"/>
            <a:ext cx="8077200" cy="1143000"/>
          </a:xfrm>
        </p:spPr>
        <p:txBody>
          <a:bodyPr/>
          <a:lstStyle/>
          <a:p>
            <a:pPr eaLnBrk="1" hangingPunct="1"/>
            <a:r>
              <a:rPr lang="en-US" sz="4800" dirty="0"/>
              <a:t>Article III</a:t>
            </a:r>
          </a:p>
        </p:txBody>
      </p:sp>
      <p:sp>
        <p:nvSpPr>
          <p:cNvPr id="17411" name="Rectangle 3"/>
          <p:cNvSpPr>
            <a:spLocks noGrp="1" noChangeArrowheads="1"/>
          </p:cNvSpPr>
          <p:nvPr>
            <p:ph idx="1"/>
          </p:nvPr>
        </p:nvSpPr>
        <p:spPr>
          <a:xfrm>
            <a:off x="914400" y="2057400"/>
            <a:ext cx="9784080" cy="4206240"/>
          </a:xfrm>
        </p:spPr>
        <p:txBody>
          <a:bodyPr/>
          <a:lstStyle/>
          <a:p>
            <a:pPr eaLnBrk="1" hangingPunct="1">
              <a:spcBef>
                <a:spcPct val="25000"/>
              </a:spcBef>
              <a:spcAft>
                <a:spcPct val="25000"/>
              </a:spcAft>
            </a:pPr>
            <a:r>
              <a:rPr lang="en-US" sz="2400" dirty="0"/>
              <a:t>POWs can expect to be exploited by their captors, but must resist all such efforts.</a:t>
            </a:r>
          </a:p>
          <a:p>
            <a:pPr eaLnBrk="1" hangingPunct="1">
              <a:spcBef>
                <a:spcPct val="25000"/>
              </a:spcBef>
              <a:spcAft>
                <a:spcPct val="25000"/>
              </a:spcAft>
            </a:pPr>
            <a:r>
              <a:rPr lang="en-US" sz="2400" dirty="0"/>
              <a:t>POWs </a:t>
            </a:r>
            <a:r>
              <a:rPr lang="en-US" sz="2400" b="1" dirty="0"/>
              <a:t>MUST NOT</a:t>
            </a:r>
            <a:r>
              <a:rPr lang="en-US" sz="2400" dirty="0"/>
              <a:t> accept special favors, benefits or privileges not given to other POWs.</a:t>
            </a:r>
          </a:p>
          <a:p>
            <a:pPr eaLnBrk="1" hangingPunct="1">
              <a:spcBef>
                <a:spcPct val="25000"/>
              </a:spcBef>
              <a:spcAft>
                <a:spcPct val="25000"/>
              </a:spcAft>
            </a:pPr>
            <a:r>
              <a:rPr lang="en-US" sz="2400" dirty="0"/>
              <a:t>The Geneva Convention for POWs (GC III) recognizes the right of a POW to attempt to escape.</a:t>
            </a:r>
          </a:p>
          <a:p>
            <a:pPr eaLnBrk="1" hangingPunct="1">
              <a:spcBef>
                <a:spcPct val="25000"/>
              </a:spcBef>
              <a:spcAft>
                <a:spcPct val="25000"/>
              </a:spcAft>
            </a:pPr>
            <a:r>
              <a:rPr lang="en-US" sz="2400" dirty="0"/>
              <a:t>Although the Geneva Convention for POWs authorizes a POW to accept parole, </a:t>
            </a:r>
            <a:r>
              <a:rPr lang="en-US" sz="2400" b="1" dirty="0"/>
              <a:t>U.S. POLICY FORBIDS IT</a:t>
            </a:r>
            <a:r>
              <a:rPr lang="en-US" sz="2400" dirty="0"/>
              <a:t>.</a:t>
            </a:r>
          </a:p>
        </p:txBody>
      </p:sp>
      <p:sp>
        <p:nvSpPr>
          <p:cNvPr id="17412" name="Text Box 5"/>
          <p:cNvSpPr txBox="1">
            <a:spLocks noChangeArrowheads="1"/>
          </p:cNvSpPr>
          <p:nvPr/>
        </p:nvSpPr>
        <p:spPr bwMode="auto">
          <a:xfrm>
            <a:off x="9671051" y="5857875"/>
            <a:ext cx="184731" cy="523220"/>
          </a:xfrm>
          <a:prstGeom prst="rect">
            <a:avLst/>
          </a:prstGeom>
          <a:noFill/>
          <a:ln w="12700">
            <a:noFill/>
            <a:miter lim="800000"/>
            <a:headEnd/>
            <a:tailEnd/>
          </a:ln>
        </p:spPr>
        <p:txBody>
          <a:bodyPr wrap="none">
            <a:spAutoFit/>
          </a:bodyPr>
          <a:lstStyle/>
          <a:p>
            <a:endParaRPr lang="en-US" sz="2800" b="1">
              <a:solidFill>
                <a:schemeClr val="tx1"/>
              </a:solidFill>
              <a:latin typeface="Times New Roman" pitchFamily="18"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6" name="Rectangle 7"/>
          <p:cNvSpPr>
            <a:spLocks noGrp="1" noChangeArrowheads="1"/>
          </p:cNvSpPr>
          <p:nvPr>
            <p:ph type="title"/>
          </p:nvPr>
        </p:nvSpPr>
        <p:spPr>
          <a:xfrm>
            <a:off x="533400" y="304800"/>
            <a:ext cx="9784080" cy="1508760"/>
          </a:xfrm>
        </p:spPr>
        <p:txBody>
          <a:bodyPr/>
          <a:lstStyle/>
          <a:p>
            <a:pPr eaLnBrk="1" hangingPunct="1"/>
            <a:r>
              <a:rPr lang="en-US" dirty="0"/>
              <a:t>Medical Personnel and Chaplains</a:t>
            </a:r>
          </a:p>
        </p:txBody>
      </p:sp>
      <p:sp>
        <p:nvSpPr>
          <p:cNvPr id="18434" name="Rectangle 3"/>
          <p:cNvSpPr>
            <a:spLocks noGrp="1" noChangeArrowheads="1"/>
          </p:cNvSpPr>
          <p:nvPr>
            <p:ph idx="1"/>
          </p:nvPr>
        </p:nvSpPr>
        <p:spPr>
          <a:xfrm>
            <a:off x="838200" y="2514600"/>
            <a:ext cx="8229600" cy="2895600"/>
          </a:xfrm>
          <a:noFill/>
        </p:spPr>
        <p:txBody>
          <a:bodyPr vert="horz" wrap="square" lIns="90488" tIns="44450" rIns="90488" bIns="44450" numCol="1" anchor="t" anchorCtr="0" compatLnSpc="1">
            <a:prstTxWarp prst="textNoShape">
              <a:avLst/>
            </a:prstTxWarp>
          </a:bodyPr>
          <a:lstStyle/>
          <a:p>
            <a:pPr eaLnBrk="1" hangingPunct="1">
              <a:spcBef>
                <a:spcPct val="25000"/>
              </a:spcBef>
              <a:spcAft>
                <a:spcPct val="25000"/>
              </a:spcAft>
            </a:pPr>
            <a:r>
              <a:rPr lang="en-US" b="1" dirty="0"/>
              <a:t>RETAINED PERSONNEL</a:t>
            </a:r>
            <a:r>
              <a:rPr lang="en-US" dirty="0"/>
              <a:t> performing medical and religious duties</a:t>
            </a:r>
          </a:p>
          <a:p>
            <a:pPr eaLnBrk="1" hangingPunct="1">
              <a:spcBef>
                <a:spcPct val="25000"/>
              </a:spcBef>
              <a:spcAft>
                <a:spcPct val="25000"/>
              </a:spcAft>
            </a:pPr>
            <a:r>
              <a:rPr lang="en-US" dirty="0"/>
              <a:t>If allowed to perform duties, no duty to escape</a:t>
            </a:r>
          </a:p>
          <a:p>
            <a:pPr eaLnBrk="1" hangingPunct="1">
              <a:spcBef>
                <a:spcPct val="25000"/>
              </a:spcBef>
              <a:spcAft>
                <a:spcPct val="25000"/>
              </a:spcAft>
            </a:pPr>
            <a:r>
              <a:rPr lang="en-US" dirty="0"/>
              <a:t>If treated as a POW, duty to escape</a:t>
            </a:r>
          </a:p>
        </p:txBody>
      </p:sp>
      <p:sp>
        <p:nvSpPr>
          <p:cNvPr id="18435" name="Text Box 5"/>
          <p:cNvSpPr txBox="1">
            <a:spLocks noChangeArrowheads="1"/>
          </p:cNvSpPr>
          <p:nvPr/>
        </p:nvSpPr>
        <p:spPr bwMode="auto">
          <a:xfrm>
            <a:off x="9671051" y="5857875"/>
            <a:ext cx="184731" cy="523220"/>
          </a:xfrm>
          <a:prstGeom prst="rect">
            <a:avLst/>
          </a:prstGeom>
          <a:noFill/>
          <a:ln w="12700">
            <a:noFill/>
            <a:miter lim="800000"/>
            <a:headEnd/>
            <a:tailEnd/>
          </a:ln>
        </p:spPr>
        <p:txBody>
          <a:bodyPr wrap="none">
            <a:spAutoFit/>
          </a:bodyPr>
          <a:lstStyle/>
          <a:p>
            <a:endParaRPr lang="en-US" sz="2800" b="1">
              <a:solidFill>
                <a:schemeClr val="tx1"/>
              </a:solidFill>
              <a:latin typeface="Times New Roman" pitchFamily="18" charset="0"/>
            </a:endParaRPr>
          </a:p>
        </p:txBody>
      </p:sp>
    </p:spTree>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5"/>
          <p:cNvSpPr txBox="1">
            <a:spLocks noChangeArrowheads="1"/>
          </p:cNvSpPr>
          <p:nvPr/>
        </p:nvSpPr>
        <p:spPr bwMode="auto">
          <a:xfrm>
            <a:off x="9671051" y="5857875"/>
            <a:ext cx="184731" cy="523220"/>
          </a:xfrm>
          <a:prstGeom prst="rect">
            <a:avLst/>
          </a:prstGeom>
          <a:noFill/>
          <a:ln w="12700">
            <a:noFill/>
            <a:miter lim="800000"/>
            <a:headEnd/>
            <a:tailEnd/>
          </a:ln>
        </p:spPr>
        <p:txBody>
          <a:bodyPr wrap="none">
            <a:spAutoFit/>
          </a:bodyPr>
          <a:lstStyle/>
          <a:p>
            <a:endParaRPr lang="en-US" sz="2800" b="1">
              <a:solidFill>
                <a:schemeClr val="tx1"/>
              </a:solidFill>
              <a:latin typeface="Times New Roman" pitchFamily="18" charset="0"/>
            </a:endParaRPr>
          </a:p>
        </p:txBody>
      </p:sp>
      <p:sp>
        <p:nvSpPr>
          <p:cNvPr id="19459" name="Rectangle 7"/>
          <p:cNvSpPr>
            <a:spLocks noGrp="1" noChangeArrowheads="1"/>
          </p:cNvSpPr>
          <p:nvPr>
            <p:ph type="title"/>
          </p:nvPr>
        </p:nvSpPr>
        <p:spPr>
          <a:xfrm>
            <a:off x="533400" y="284176"/>
            <a:ext cx="9784080" cy="1508760"/>
          </a:xfrm>
        </p:spPr>
        <p:txBody>
          <a:bodyPr/>
          <a:lstStyle/>
          <a:p>
            <a:pPr eaLnBrk="1" hangingPunct="1"/>
            <a:r>
              <a:rPr lang="en-US" sz="4800" dirty="0"/>
              <a:t>Article IV</a:t>
            </a:r>
          </a:p>
        </p:txBody>
      </p:sp>
      <p:sp>
        <p:nvSpPr>
          <p:cNvPr id="19460" name="Rectangle 8"/>
          <p:cNvSpPr>
            <a:spLocks noGrp="1" noChangeArrowheads="1"/>
          </p:cNvSpPr>
          <p:nvPr>
            <p:ph idx="1"/>
          </p:nvPr>
        </p:nvSpPr>
        <p:spPr>
          <a:xfrm>
            <a:off x="1828800" y="2301406"/>
            <a:ext cx="8153400" cy="3047999"/>
          </a:xfrm>
        </p:spPr>
        <p:txBody>
          <a:bodyPr/>
          <a:lstStyle/>
          <a:p>
            <a:pPr algn="ctr" eaLnBrk="1" hangingPunct="1">
              <a:lnSpc>
                <a:spcPct val="90000"/>
              </a:lnSpc>
              <a:buFontTx/>
              <a:buNone/>
            </a:pPr>
            <a:r>
              <a:rPr lang="en-US" b="1" dirty="0"/>
              <a:t>   If I become a prisoner of war, I will keep faith with my fellow prisoners.  I will give no information or take part in any action which might be harmful to my comrades.  If I am senior, I will take command.  If not, I will obey the lawful orders of those appointed over me and will back them up in every way.</a:t>
            </a:r>
          </a:p>
        </p:txBody>
      </p:sp>
    </p:spTree>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4" name="Rectangle 7"/>
          <p:cNvSpPr>
            <a:spLocks noGrp="1" noChangeArrowheads="1"/>
          </p:cNvSpPr>
          <p:nvPr>
            <p:ph type="title"/>
          </p:nvPr>
        </p:nvSpPr>
        <p:spPr>
          <a:xfrm>
            <a:off x="400493" y="533400"/>
            <a:ext cx="8229600" cy="1139825"/>
          </a:xfrm>
        </p:spPr>
        <p:txBody>
          <a:bodyPr/>
          <a:lstStyle/>
          <a:p>
            <a:pPr eaLnBrk="1" hangingPunct="1"/>
            <a:r>
              <a:rPr lang="en-US" sz="4800" dirty="0"/>
              <a:t>Article IV</a:t>
            </a:r>
          </a:p>
        </p:txBody>
      </p:sp>
      <p:sp>
        <p:nvSpPr>
          <p:cNvPr id="20482" name="Rectangle 3"/>
          <p:cNvSpPr>
            <a:spLocks noGrp="1" noChangeArrowheads="1"/>
          </p:cNvSpPr>
          <p:nvPr>
            <p:ph idx="1"/>
          </p:nvPr>
        </p:nvSpPr>
        <p:spPr>
          <a:xfrm>
            <a:off x="381000" y="2057400"/>
            <a:ext cx="8229600" cy="5562600"/>
          </a:xfrm>
          <a:noFill/>
        </p:spPr>
        <p:txBody>
          <a:bodyPr vert="horz" wrap="square" lIns="90488" tIns="44450" rIns="90488" bIns="44450" numCol="1" anchor="t" anchorCtr="0" compatLnSpc="1">
            <a:prstTxWarp prst="textNoShape">
              <a:avLst/>
            </a:prstTxWarp>
          </a:bodyPr>
          <a:lstStyle/>
          <a:p>
            <a:pPr eaLnBrk="1" hangingPunct="1">
              <a:lnSpc>
                <a:spcPct val="90000"/>
              </a:lnSpc>
              <a:spcBef>
                <a:spcPct val="25000"/>
              </a:spcBef>
              <a:spcAft>
                <a:spcPct val="25000"/>
              </a:spcAft>
            </a:pPr>
            <a:r>
              <a:rPr lang="en-US" sz="2400" dirty="0"/>
              <a:t>Camp discipline, trust, and faith among POWs equals survival.</a:t>
            </a:r>
          </a:p>
          <a:p>
            <a:pPr eaLnBrk="1" hangingPunct="1">
              <a:lnSpc>
                <a:spcPct val="90000"/>
              </a:lnSpc>
              <a:spcBef>
                <a:spcPct val="25000"/>
              </a:spcBef>
              <a:spcAft>
                <a:spcPct val="25000"/>
              </a:spcAft>
            </a:pPr>
            <a:r>
              <a:rPr lang="en-US" sz="2400" dirty="0"/>
              <a:t>Informing on or taking any other action detrimental to fellow POWs is expressly forbidden.</a:t>
            </a:r>
          </a:p>
          <a:p>
            <a:pPr eaLnBrk="1" hangingPunct="1">
              <a:lnSpc>
                <a:spcPct val="90000"/>
              </a:lnSpc>
              <a:spcBef>
                <a:spcPct val="25000"/>
              </a:spcBef>
              <a:spcAft>
                <a:spcPct val="25000"/>
              </a:spcAft>
            </a:pPr>
            <a:r>
              <a:rPr lang="en-US" sz="2400" dirty="0"/>
              <a:t>Strong leadership is essential.</a:t>
            </a:r>
          </a:p>
          <a:p>
            <a:pPr eaLnBrk="1" hangingPunct="1">
              <a:lnSpc>
                <a:spcPct val="90000"/>
              </a:lnSpc>
              <a:spcBef>
                <a:spcPct val="25000"/>
              </a:spcBef>
              <a:spcAft>
                <a:spcPct val="25000"/>
              </a:spcAft>
            </a:pPr>
            <a:r>
              <a:rPr lang="en-US" sz="2400" dirty="0"/>
              <a:t>POWs should organize in a military manner.</a:t>
            </a:r>
          </a:p>
          <a:p>
            <a:pPr eaLnBrk="1" hangingPunct="1">
              <a:lnSpc>
                <a:spcPct val="90000"/>
              </a:lnSpc>
              <a:spcBef>
                <a:spcPct val="25000"/>
              </a:spcBef>
              <a:spcAft>
                <a:spcPct val="25000"/>
              </a:spcAft>
            </a:pPr>
            <a:r>
              <a:rPr lang="en-US" sz="2400" dirty="0"/>
              <a:t>Senior ranking person should assume command and designate the chain of command.</a:t>
            </a:r>
          </a:p>
          <a:p>
            <a:pPr eaLnBrk="1" hangingPunct="1">
              <a:lnSpc>
                <a:spcPct val="90000"/>
              </a:lnSpc>
              <a:spcBef>
                <a:spcPct val="25000"/>
              </a:spcBef>
              <a:spcAft>
                <a:spcPct val="25000"/>
              </a:spcAft>
            </a:pPr>
            <a:r>
              <a:rPr lang="en-US" sz="2400" dirty="0"/>
              <a:t>Maintaining communications is critical. </a:t>
            </a:r>
          </a:p>
        </p:txBody>
      </p:sp>
      <p:sp>
        <p:nvSpPr>
          <p:cNvPr id="20483" name="Text Box 5"/>
          <p:cNvSpPr txBox="1">
            <a:spLocks noChangeArrowheads="1"/>
          </p:cNvSpPr>
          <p:nvPr/>
        </p:nvSpPr>
        <p:spPr bwMode="auto">
          <a:xfrm>
            <a:off x="9671051" y="5857875"/>
            <a:ext cx="184731" cy="523220"/>
          </a:xfrm>
          <a:prstGeom prst="rect">
            <a:avLst/>
          </a:prstGeom>
          <a:noFill/>
          <a:ln w="12700">
            <a:noFill/>
            <a:miter lim="800000"/>
            <a:headEnd/>
            <a:tailEnd/>
          </a:ln>
        </p:spPr>
        <p:txBody>
          <a:bodyPr wrap="none">
            <a:spAutoFit/>
          </a:bodyPr>
          <a:lstStyle/>
          <a:p>
            <a:endParaRPr lang="en-US" sz="2800" b="1">
              <a:solidFill>
                <a:schemeClr val="tx1"/>
              </a:solidFill>
              <a:latin typeface="Times New Roman" pitchFamily="18" charset="0"/>
            </a:endParaRPr>
          </a:p>
        </p:txBody>
      </p:sp>
    </p:spTree>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8" name="Rectangle 7"/>
          <p:cNvSpPr>
            <a:spLocks noGrp="1" noChangeArrowheads="1"/>
          </p:cNvSpPr>
          <p:nvPr>
            <p:ph type="title"/>
          </p:nvPr>
        </p:nvSpPr>
        <p:spPr>
          <a:xfrm>
            <a:off x="304800" y="304800"/>
            <a:ext cx="9784080" cy="1508760"/>
          </a:xfrm>
        </p:spPr>
        <p:txBody>
          <a:bodyPr/>
          <a:lstStyle/>
          <a:p>
            <a:pPr eaLnBrk="1" hangingPunct="1"/>
            <a:r>
              <a:rPr lang="en-US" sz="4800" dirty="0"/>
              <a:t>POW Command</a:t>
            </a:r>
          </a:p>
        </p:txBody>
      </p:sp>
      <p:sp>
        <p:nvSpPr>
          <p:cNvPr id="21506" name="Rectangle 3"/>
          <p:cNvSpPr>
            <a:spLocks noGrp="1" noChangeArrowheads="1"/>
          </p:cNvSpPr>
          <p:nvPr>
            <p:ph idx="1"/>
          </p:nvPr>
        </p:nvSpPr>
        <p:spPr>
          <a:xfrm>
            <a:off x="304800" y="2133600"/>
            <a:ext cx="8077200" cy="5334000"/>
          </a:xfrm>
          <a:noFill/>
        </p:spPr>
        <p:txBody>
          <a:bodyPr vert="horz" wrap="square" lIns="90488" tIns="44450" rIns="90488" bIns="44450" numCol="1" anchor="t" anchorCtr="0" compatLnSpc="1">
            <a:prstTxWarp prst="textNoShape">
              <a:avLst/>
            </a:prstTxWarp>
          </a:bodyPr>
          <a:lstStyle/>
          <a:p>
            <a:pPr eaLnBrk="1" hangingPunct="1">
              <a:lnSpc>
                <a:spcPct val="90000"/>
              </a:lnSpc>
              <a:spcBef>
                <a:spcPct val="25000"/>
              </a:spcBef>
              <a:spcAft>
                <a:spcPct val="25000"/>
              </a:spcAft>
            </a:pPr>
            <a:r>
              <a:rPr lang="en-US" dirty="0"/>
              <a:t>Senior Officer, regardless of service, assumes command. </a:t>
            </a:r>
          </a:p>
          <a:p>
            <a:pPr eaLnBrk="1" hangingPunct="1">
              <a:lnSpc>
                <a:spcPct val="90000"/>
              </a:lnSpc>
              <a:spcBef>
                <a:spcPct val="25000"/>
              </a:spcBef>
              <a:spcAft>
                <a:spcPct val="25000"/>
              </a:spcAft>
            </a:pPr>
            <a:r>
              <a:rPr lang="en-US" dirty="0"/>
              <a:t>Geneva Convention for POWs states that non-officer POWs will elect POW representatives, but </a:t>
            </a:r>
            <a:r>
              <a:rPr lang="en-US" b="1" dirty="0"/>
              <a:t>U.S. Policy</a:t>
            </a:r>
            <a:r>
              <a:rPr lang="en-US" dirty="0"/>
              <a:t> directs the senior NCO to assume command.</a:t>
            </a:r>
          </a:p>
          <a:p>
            <a:pPr eaLnBrk="1" hangingPunct="1">
              <a:lnSpc>
                <a:spcPct val="90000"/>
              </a:lnSpc>
              <a:spcBef>
                <a:spcPct val="25000"/>
              </a:spcBef>
              <a:spcAft>
                <a:spcPct val="25000"/>
              </a:spcAft>
            </a:pPr>
            <a:r>
              <a:rPr lang="en-US" dirty="0"/>
              <a:t>Medical Officers can only command other medical personnel.</a:t>
            </a:r>
          </a:p>
          <a:p>
            <a:pPr eaLnBrk="1" hangingPunct="1">
              <a:lnSpc>
                <a:spcPct val="90000"/>
              </a:lnSpc>
              <a:spcBef>
                <a:spcPct val="25000"/>
              </a:spcBef>
              <a:spcAft>
                <a:spcPct val="25000"/>
              </a:spcAft>
            </a:pPr>
            <a:r>
              <a:rPr lang="en-US" dirty="0"/>
              <a:t>Chaplains can never command. </a:t>
            </a:r>
          </a:p>
        </p:txBody>
      </p:sp>
      <p:sp>
        <p:nvSpPr>
          <p:cNvPr id="21507" name="Text Box 5"/>
          <p:cNvSpPr txBox="1">
            <a:spLocks noChangeArrowheads="1"/>
          </p:cNvSpPr>
          <p:nvPr/>
        </p:nvSpPr>
        <p:spPr bwMode="auto">
          <a:xfrm>
            <a:off x="9671051" y="5857875"/>
            <a:ext cx="184731" cy="523220"/>
          </a:xfrm>
          <a:prstGeom prst="rect">
            <a:avLst/>
          </a:prstGeom>
          <a:noFill/>
          <a:ln w="12700">
            <a:noFill/>
            <a:miter lim="800000"/>
            <a:headEnd/>
            <a:tailEnd/>
          </a:ln>
        </p:spPr>
        <p:txBody>
          <a:bodyPr wrap="none">
            <a:spAutoFit/>
          </a:bodyPr>
          <a:lstStyle/>
          <a:p>
            <a:endParaRPr lang="en-US" sz="2800" b="1">
              <a:solidFill>
                <a:schemeClr val="tx1"/>
              </a:solidFill>
              <a:latin typeface="Times New Roman" pitchFamily="18" charset="0"/>
            </a:endParaRPr>
          </a:p>
        </p:txBody>
      </p:sp>
    </p:spTree>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ext Box 5"/>
          <p:cNvSpPr txBox="1">
            <a:spLocks noChangeArrowheads="1"/>
          </p:cNvSpPr>
          <p:nvPr/>
        </p:nvSpPr>
        <p:spPr bwMode="auto">
          <a:xfrm>
            <a:off x="9671051" y="5857875"/>
            <a:ext cx="184731" cy="523220"/>
          </a:xfrm>
          <a:prstGeom prst="rect">
            <a:avLst/>
          </a:prstGeom>
          <a:noFill/>
          <a:ln w="12700">
            <a:noFill/>
            <a:miter lim="800000"/>
            <a:headEnd/>
            <a:tailEnd/>
          </a:ln>
        </p:spPr>
        <p:txBody>
          <a:bodyPr wrap="none">
            <a:spAutoFit/>
          </a:bodyPr>
          <a:lstStyle/>
          <a:p>
            <a:endParaRPr lang="en-US" sz="2800" b="1">
              <a:solidFill>
                <a:schemeClr val="tx1"/>
              </a:solidFill>
              <a:latin typeface="Times New Roman" pitchFamily="18" charset="0"/>
            </a:endParaRPr>
          </a:p>
        </p:txBody>
      </p:sp>
      <p:sp>
        <p:nvSpPr>
          <p:cNvPr id="22531" name="Rectangle 7"/>
          <p:cNvSpPr>
            <a:spLocks noGrp="1" noChangeArrowheads="1"/>
          </p:cNvSpPr>
          <p:nvPr>
            <p:ph type="title"/>
          </p:nvPr>
        </p:nvSpPr>
        <p:spPr>
          <a:xfrm>
            <a:off x="838200" y="152400"/>
            <a:ext cx="9784080" cy="1508760"/>
          </a:xfrm>
        </p:spPr>
        <p:txBody>
          <a:bodyPr/>
          <a:lstStyle/>
          <a:p>
            <a:pPr eaLnBrk="1" hangingPunct="1"/>
            <a:r>
              <a:rPr lang="en-US" sz="4800" dirty="0"/>
              <a:t>Article V</a:t>
            </a:r>
          </a:p>
        </p:txBody>
      </p:sp>
      <p:sp>
        <p:nvSpPr>
          <p:cNvPr id="22532" name="Rectangle 8"/>
          <p:cNvSpPr>
            <a:spLocks noGrp="1" noChangeArrowheads="1"/>
          </p:cNvSpPr>
          <p:nvPr>
            <p:ph idx="1"/>
          </p:nvPr>
        </p:nvSpPr>
        <p:spPr>
          <a:xfrm>
            <a:off x="1828800" y="1926905"/>
            <a:ext cx="8229600" cy="4525963"/>
          </a:xfrm>
        </p:spPr>
        <p:txBody>
          <a:bodyPr/>
          <a:lstStyle/>
          <a:p>
            <a:pPr algn="ctr" eaLnBrk="1" hangingPunct="1">
              <a:buFontTx/>
              <a:buNone/>
            </a:pPr>
            <a:r>
              <a:rPr lang="en-US" sz="2400" b="1" dirty="0"/>
              <a:t>   </a:t>
            </a:r>
          </a:p>
          <a:p>
            <a:pPr algn="ctr" eaLnBrk="1" hangingPunct="1">
              <a:buFontTx/>
              <a:buNone/>
            </a:pPr>
            <a:r>
              <a:rPr lang="en-US" sz="2400" b="1" dirty="0"/>
              <a:t>    </a:t>
            </a:r>
            <a:r>
              <a:rPr lang="en-US" b="1" dirty="0"/>
              <a:t>When questioned, should I become a POW, I am required to give my name, rank, service number, and date of birth.  I will evade answering any further questions to the utmost of my ability.  I will make no oral or written statements disloyal to my country and its allies or harmful to their cause.</a:t>
            </a:r>
          </a:p>
          <a:p>
            <a:pPr eaLnBrk="1" hangingPunct="1"/>
            <a:endParaRPr lang="en-US" dirty="0"/>
          </a:p>
        </p:txBody>
      </p:sp>
    </p:spTree>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6" name="Rectangle 7"/>
          <p:cNvSpPr>
            <a:spLocks noGrp="1" noChangeArrowheads="1"/>
          </p:cNvSpPr>
          <p:nvPr>
            <p:ph type="title"/>
          </p:nvPr>
        </p:nvSpPr>
        <p:spPr/>
        <p:txBody>
          <a:bodyPr/>
          <a:lstStyle/>
          <a:p>
            <a:pPr eaLnBrk="1" hangingPunct="1"/>
            <a:r>
              <a:rPr lang="en-US" sz="4800" dirty="0"/>
              <a:t>Article V</a:t>
            </a:r>
          </a:p>
        </p:txBody>
      </p:sp>
      <p:sp>
        <p:nvSpPr>
          <p:cNvPr id="23554" name="Rectangle 3"/>
          <p:cNvSpPr>
            <a:spLocks noGrp="1" noChangeArrowheads="1"/>
          </p:cNvSpPr>
          <p:nvPr>
            <p:ph idx="1"/>
          </p:nvPr>
        </p:nvSpPr>
        <p:spPr>
          <a:noFill/>
        </p:spPr>
        <p:txBody>
          <a:bodyPr vert="horz" wrap="square" lIns="90488" tIns="44450" rIns="90488" bIns="44450" numCol="1" anchor="t" anchorCtr="0" compatLnSpc="1">
            <a:prstTxWarp prst="textNoShape">
              <a:avLst/>
            </a:prstTxWarp>
          </a:bodyPr>
          <a:lstStyle/>
          <a:p>
            <a:pPr eaLnBrk="1" hangingPunct="1">
              <a:lnSpc>
                <a:spcPct val="90000"/>
              </a:lnSpc>
              <a:spcBef>
                <a:spcPct val="25000"/>
              </a:spcBef>
              <a:spcAft>
                <a:spcPct val="25000"/>
              </a:spcAft>
            </a:pPr>
            <a:r>
              <a:rPr lang="en-US" dirty="0"/>
              <a:t>The Geneva Conventions for POWs codifies the information POWs must provide.</a:t>
            </a:r>
          </a:p>
          <a:p>
            <a:pPr eaLnBrk="1" hangingPunct="1">
              <a:lnSpc>
                <a:spcPct val="90000"/>
              </a:lnSpc>
              <a:spcBef>
                <a:spcPct val="25000"/>
              </a:spcBef>
              <a:spcAft>
                <a:spcPct val="25000"/>
              </a:spcAft>
            </a:pPr>
            <a:r>
              <a:rPr lang="en-US" dirty="0"/>
              <a:t>Be careful filling out “capture cards.”  Statements may be used as propaganda or to support accusations that captives are war criminals.</a:t>
            </a:r>
          </a:p>
          <a:p>
            <a:pPr eaLnBrk="1" hangingPunct="1">
              <a:lnSpc>
                <a:spcPct val="90000"/>
              </a:lnSpc>
              <a:spcBef>
                <a:spcPct val="25000"/>
              </a:spcBef>
              <a:spcAft>
                <a:spcPct val="25000"/>
              </a:spcAft>
            </a:pPr>
            <a:r>
              <a:rPr lang="en-US" dirty="0"/>
              <a:t>Conviction as a war criminal can put combatant immunity in jeopardy.</a:t>
            </a:r>
          </a:p>
        </p:txBody>
      </p:sp>
      <p:sp>
        <p:nvSpPr>
          <p:cNvPr id="23555" name="Text Box 5"/>
          <p:cNvSpPr txBox="1">
            <a:spLocks noChangeArrowheads="1"/>
          </p:cNvSpPr>
          <p:nvPr/>
        </p:nvSpPr>
        <p:spPr bwMode="auto">
          <a:xfrm>
            <a:off x="9671051" y="5857875"/>
            <a:ext cx="184731" cy="523220"/>
          </a:xfrm>
          <a:prstGeom prst="rect">
            <a:avLst/>
          </a:prstGeom>
          <a:noFill/>
          <a:ln w="12700">
            <a:noFill/>
            <a:miter lim="800000"/>
            <a:headEnd/>
            <a:tailEnd/>
          </a:ln>
        </p:spPr>
        <p:txBody>
          <a:bodyPr wrap="none">
            <a:spAutoFit/>
          </a:bodyPr>
          <a:lstStyle/>
          <a:p>
            <a:endParaRPr lang="en-US" sz="2800" b="1">
              <a:solidFill>
                <a:schemeClr val="tx1"/>
              </a:solidFill>
              <a:latin typeface="Times New Roman" pitchFamily="18" charset="0"/>
            </a:endParaRPr>
          </a:p>
        </p:txBody>
      </p:sp>
    </p:spTree>
  </p:cSld>
  <p:clrMapOvr>
    <a:masterClrMapping/>
  </p:clrMapOv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80" name="Rectangle 7"/>
          <p:cNvSpPr>
            <a:spLocks noGrp="1" noChangeArrowheads="1"/>
          </p:cNvSpPr>
          <p:nvPr>
            <p:ph type="title"/>
          </p:nvPr>
        </p:nvSpPr>
        <p:spPr/>
        <p:txBody>
          <a:bodyPr/>
          <a:lstStyle/>
          <a:p>
            <a:pPr eaLnBrk="1" hangingPunct="1"/>
            <a:r>
              <a:rPr lang="en-US" sz="4800" dirty="0"/>
              <a:t>“Bounce Back” Policy</a:t>
            </a:r>
          </a:p>
        </p:txBody>
      </p:sp>
      <p:sp>
        <p:nvSpPr>
          <p:cNvPr id="24578" name="Rectangle 3"/>
          <p:cNvSpPr>
            <a:spLocks noGrp="1" noChangeArrowheads="1"/>
          </p:cNvSpPr>
          <p:nvPr>
            <p:ph idx="1"/>
          </p:nvPr>
        </p:nvSpPr>
        <p:spPr>
          <a:xfrm>
            <a:off x="990600" y="2174855"/>
            <a:ext cx="9784080" cy="4206240"/>
          </a:xfrm>
          <a:noFill/>
        </p:spPr>
        <p:txBody>
          <a:bodyPr vert="horz" wrap="square" lIns="90488" tIns="44450" rIns="90488" bIns="44450" numCol="1" anchor="t" anchorCtr="0" compatLnSpc="1">
            <a:prstTxWarp prst="textNoShape">
              <a:avLst/>
            </a:prstTxWarp>
          </a:bodyPr>
          <a:lstStyle/>
          <a:p>
            <a:pPr eaLnBrk="1" hangingPunct="1">
              <a:lnSpc>
                <a:spcPct val="90000"/>
              </a:lnSpc>
              <a:spcBef>
                <a:spcPct val="25000"/>
              </a:spcBef>
              <a:spcAft>
                <a:spcPct val="25000"/>
              </a:spcAft>
            </a:pPr>
            <a:r>
              <a:rPr lang="en-US" dirty="0"/>
              <a:t>Key phrase is “utmost of my ability.”</a:t>
            </a:r>
          </a:p>
          <a:p>
            <a:pPr eaLnBrk="1" hangingPunct="1">
              <a:lnSpc>
                <a:spcPct val="90000"/>
              </a:lnSpc>
              <a:spcBef>
                <a:spcPct val="25000"/>
              </a:spcBef>
              <a:spcAft>
                <a:spcPct val="25000"/>
              </a:spcAft>
            </a:pPr>
            <a:r>
              <a:rPr lang="en-US" dirty="0"/>
              <a:t>If, under intense interrogation, unauthorized information is unwillingly or accidentally disclosed, the member should attempt to recover and resist with a fresh line of mental defense.</a:t>
            </a:r>
          </a:p>
          <a:p>
            <a:pPr eaLnBrk="1" hangingPunct="1">
              <a:lnSpc>
                <a:spcPct val="90000"/>
              </a:lnSpc>
              <a:spcBef>
                <a:spcPct val="25000"/>
              </a:spcBef>
              <a:spcAft>
                <a:spcPct val="25000"/>
              </a:spcAft>
            </a:pPr>
            <a:r>
              <a:rPr lang="en-US" dirty="0"/>
              <a:t>The best way to keep faith is to provide as little information as possible.</a:t>
            </a:r>
          </a:p>
          <a:p>
            <a:pPr eaLnBrk="1" hangingPunct="1">
              <a:lnSpc>
                <a:spcPct val="90000"/>
              </a:lnSpc>
              <a:spcBef>
                <a:spcPct val="25000"/>
              </a:spcBef>
              <a:spcAft>
                <a:spcPct val="25000"/>
              </a:spcAft>
            </a:pPr>
            <a:r>
              <a:rPr lang="en-US" dirty="0"/>
              <a:t>However, POWs should not feel like traitors if they are tortured beyond their ability to endure.</a:t>
            </a:r>
          </a:p>
        </p:txBody>
      </p:sp>
      <p:sp>
        <p:nvSpPr>
          <p:cNvPr id="24579" name="Text Box 5"/>
          <p:cNvSpPr txBox="1">
            <a:spLocks noChangeArrowheads="1"/>
          </p:cNvSpPr>
          <p:nvPr/>
        </p:nvSpPr>
        <p:spPr bwMode="auto">
          <a:xfrm>
            <a:off x="9671051" y="5857875"/>
            <a:ext cx="184731" cy="523220"/>
          </a:xfrm>
          <a:prstGeom prst="rect">
            <a:avLst/>
          </a:prstGeom>
          <a:noFill/>
          <a:ln w="12700">
            <a:noFill/>
            <a:miter lim="800000"/>
            <a:headEnd/>
            <a:tailEnd/>
          </a:ln>
        </p:spPr>
        <p:txBody>
          <a:bodyPr wrap="none">
            <a:spAutoFit/>
          </a:bodyPr>
          <a:lstStyle/>
          <a:p>
            <a:endParaRPr lang="en-US" sz="2800" b="1">
              <a:solidFill>
                <a:schemeClr val="tx1"/>
              </a:solidFill>
              <a:latin typeface="Times New Roman" pitchFamily="18" charset="0"/>
            </a:endParaRPr>
          </a:p>
        </p:txBody>
      </p:sp>
    </p:spTree>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1202919" y="220980"/>
            <a:ext cx="9784080" cy="1508760"/>
          </a:xfrm>
        </p:spPr>
        <p:txBody>
          <a:bodyPr>
            <a:normAutofit/>
          </a:bodyPr>
          <a:lstStyle/>
          <a:p>
            <a:pPr algn="ctr" eaLnBrk="1" hangingPunct="1"/>
            <a:r>
              <a:rPr lang="en-US" sz="4800" dirty="0"/>
              <a:t>The Code Of Conduct</a:t>
            </a:r>
          </a:p>
        </p:txBody>
      </p:sp>
      <p:pic>
        <p:nvPicPr>
          <p:cNvPr id="7171" name="Picture 4" descr="mia-pow-ceremony-table.jpg"/>
          <p:cNvPicPr>
            <a:picLocks noChangeAspect="1"/>
          </p:cNvPicPr>
          <p:nvPr/>
        </p:nvPicPr>
        <p:blipFill>
          <a:blip r:embed="rId3" cstate="print"/>
          <a:srcRect/>
          <a:stretch>
            <a:fillRect/>
          </a:stretch>
        </p:blipFill>
        <p:spPr bwMode="auto">
          <a:xfrm>
            <a:off x="4191000" y="2895600"/>
            <a:ext cx="3429000" cy="2286000"/>
          </a:xfrm>
          <a:prstGeom prst="rect">
            <a:avLst/>
          </a:prstGeom>
          <a:noFill/>
          <a:ln w="9525">
            <a:noFill/>
            <a:miter lim="800000"/>
            <a:headEnd/>
            <a:tailEnd/>
          </a:ln>
        </p:spPr>
      </p:pic>
      <p:pic>
        <p:nvPicPr>
          <p:cNvPr id="7172" name="Picture 5" descr="pow-mia.jpg"/>
          <p:cNvPicPr>
            <a:picLocks noChangeAspect="1"/>
          </p:cNvPicPr>
          <p:nvPr/>
        </p:nvPicPr>
        <p:blipFill>
          <a:blip r:embed="rId4" cstate="print"/>
          <a:srcRect/>
          <a:stretch>
            <a:fillRect/>
          </a:stretch>
        </p:blipFill>
        <p:spPr bwMode="auto">
          <a:xfrm>
            <a:off x="381000" y="2362200"/>
            <a:ext cx="3097214" cy="3757734"/>
          </a:xfrm>
          <a:prstGeom prst="rect">
            <a:avLst/>
          </a:prstGeom>
          <a:noFill/>
          <a:ln w="9525">
            <a:noFill/>
            <a:miter lim="800000"/>
            <a:headEnd/>
            <a:tailEnd/>
          </a:ln>
        </p:spPr>
      </p:pic>
      <p:pic>
        <p:nvPicPr>
          <p:cNvPr id="7173" name="Picture 6" descr="4097152227_0021714e6a.jpg"/>
          <p:cNvPicPr>
            <a:picLocks noChangeAspect="1"/>
          </p:cNvPicPr>
          <p:nvPr/>
        </p:nvPicPr>
        <p:blipFill>
          <a:blip r:embed="rId5" cstate="print"/>
          <a:srcRect/>
          <a:stretch>
            <a:fillRect/>
          </a:stretch>
        </p:blipFill>
        <p:spPr bwMode="auto">
          <a:xfrm>
            <a:off x="8686800" y="2514600"/>
            <a:ext cx="2971800" cy="3880969"/>
          </a:xfrm>
          <a:prstGeom prst="rect">
            <a:avLst/>
          </a:prstGeom>
          <a:noFill/>
          <a:ln w="9525">
            <a:noFill/>
            <a:miter lim="800000"/>
            <a:headEnd/>
            <a:tailEnd/>
          </a:ln>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ext Box 5"/>
          <p:cNvSpPr txBox="1">
            <a:spLocks noChangeArrowheads="1"/>
          </p:cNvSpPr>
          <p:nvPr/>
        </p:nvSpPr>
        <p:spPr bwMode="auto">
          <a:xfrm>
            <a:off x="9671051" y="5857875"/>
            <a:ext cx="184731" cy="523220"/>
          </a:xfrm>
          <a:prstGeom prst="rect">
            <a:avLst/>
          </a:prstGeom>
          <a:noFill/>
          <a:ln w="12700">
            <a:noFill/>
            <a:miter lim="800000"/>
            <a:headEnd/>
            <a:tailEnd/>
          </a:ln>
        </p:spPr>
        <p:txBody>
          <a:bodyPr wrap="none">
            <a:spAutoFit/>
          </a:bodyPr>
          <a:lstStyle/>
          <a:p>
            <a:endParaRPr lang="en-US" sz="2800" b="1">
              <a:solidFill>
                <a:schemeClr val="tx1"/>
              </a:solidFill>
              <a:latin typeface="Times New Roman" pitchFamily="18" charset="0"/>
            </a:endParaRPr>
          </a:p>
        </p:txBody>
      </p:sp>
      <p:sp>
        <p:nvSpPr>
          <p:cNvPr id="25603" name="Rectangle 7"/>
          <p:cNvSpPr>
            <a:spLocks noGrp="1" noChangeArrowheads="1"/>
          </p:cNvSpPr>
          <p:nvPr>
            <p:ph type="title"/>
          </p:nvPr>
        </p:nvSpPr>
        <p:spPr>
          <a:xfrm>
            <a:off x="533400" y="256223"/>
            <a:ext cx="9784080" cy="1508760"/>
          </a:xfrm>
        </p:spPr>
        <p:txBody>
          <a:bodyPr/>
          <a:lstStyle/>
          <a:p>
            <a:pPr eaLnBrk="1" hangingPunct="1"/>
            <a:r>
              <a:rPr lang="en-US" sz="4800" dirty="0"/>
              <a:t>Article VI</a:t>
            </a:r>
          </a:p>
        </p:txBody>
      </p:sp>
      <p:sp>
        <p:nvSpPr>
          <p:cNvPr id="25604" name="Rectangle 8"/>
          <p:cNvSpPr>
            <a:spLocks noGrp="1" noChangeArrowheads="1"/>
          </p:cNvSpPr>
          <p:nvPr>
            <p:ph idx="1"/>
          </p:nvPr>
        </p:nvSpPr>
        <p:spPr>
          <a:xfrm>
            <a:off x="1828800" y="2590800"/>
            <a:ext cx="8229600" cy="3124200"/>
          </a:xfrm>
        </p:spPr>
        <p:txBody>
          <a:bodyPr/>
          <a:lstStyle/>
          <a:p>
            <a:pPr algn="ctr" eaLnBrk="1" hangingPunct="1">
              <a:buFontTx/>
              <a:buNone/>
            </a:pPr>
            <a:r>
              <a:rPr lang="en-US" dirty="0"/>
              <a:t>	</a:t>
            </a:r>
            <a:r>
              <a:rPr lang="en-US" b="1" dirty="0"/>
              <a:t>I will never forget that I am an American fighting for freedom, responsible for my actions, and dedicated to the principles which made my country free.  I will trust in my God and in the United States of America.</a:t>
            </a:r>
          </a:p>
        </p:txBody>
      </p:sp>
    </p:spTree>
  </p:cSld>
  <p:clrMapOvr>
    <a:masterClrMapping/>
  </p:clrMapOv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ext Box 5"/>
          <p:cNvSpPr txBox="1">
            <a:spLocks noChangeArrowheads="1"/>
          </p:cNvSpPr>
          <p:nvPr/>
        </p:nvSpPr>
        <p:spPr bwMode="auto">
          <a:xfrm>
            <a:off x="9671051" y="5857875"/>
            <a:ext cx="184731" cy="523220"/>
          </a:xfrm>
          <a:prstGeom prst="rect">
            <a:avLst/>
          </a:prstGeom>
          <a:noFill/>
          <a:ln w="12700">
            <a:noFill/>
            <a:miter lim="800000"/>
            <a:headEnd/>
            <a:tailEnd/>
          </a:ln>
        </p:spPr>
        <p:txBody>
          <a:bodyPr wrap="none">
            <a:spAutoFit/>
          </a:bodyPr>
          <a:lstStyle/>
          <a:p>
            <a:endParaRPr lang="en-US" sz="2800" b="1">
              <a:solidFill>
                <a:schemeClr val="tx1"/>
              </a:solidFill>
              <a:latin typeface="Times New Roman" pitchFamily="18" charset="0"/>
            </a:endParaRPr>
          </a:p>
        </p:txBody>
      </p:sp>
      <p:sp>
        <p:nvSpPr>
          <p:cNvPr id="26627" name="Rectangle 7"/>
          <p:cNvSpPr>
            <a:spLocks noGrp="1" noChangeArrowheads="1"/>
          </p:cNvSpPr>
          <p:nvPr>
            <p:ph type="title"/>
          </p:nvPr>
        </p:nvSpPr>
        <p:spPr>
          <a:xfrm>
            <a:off x="381000" y="228600"/>
            <a:ext cx="9784080" cy="1508760"/>
          </a:xfrm>
        </p:spPr>
        <p:txBody>
          <a:bodyPr/>
          <a:lstStyle/>
          <a:p>
            <a:pPr eaLnBrk="1" hangingPunct="1"/>
            <a:r>
              <a:rPr lang="en-US" sz="4800" dirty="0"/>
              <a:t>Article VI</a:t>
            </a:r>
          </a:p>
        </p:txBody>
      </p:sp>
      <p:sp>
        <p:nvSpPr>
          <p:cNvPr id="26628" name="Rectangle 9"/>
          <p:cNvSpPr>
            <a:spLocks noGrp="1" noChangeArrowheads="1"/>
          </p:cNvSpPr>
          <p:nvPr>
            <p:ph idx="1"/>
          </p:nvPr>
        </p:nvSpPr>
        <p:spPr/>
        <p:txBody>
          <a:bodyPr/>
          <a:lstStyle/>
          <a:p>
            <a:pPr eaLnBrk="1" hangingPunct="1">
              <a:lnSpc>
                <a:spcPct val="90000"/>
              </a:lnSpc>
              <a:spcBef>
                <a:spcPct val="25000"/>
              </a:spcBef>
              <a:spcAft>
                <a:spcPct val="25000"/>
              </a:spcAft>
            </a:pPr>
            <a:r>
              <a:rPr lang="en-US" b="1" dirty="0"/>
              <a:t>REMINDS POWs THAT THEY WILL NOT BE FORGOTTEN.</a:t>
            </a:r>
          </a:p>
          <a:p>
            <a:pPr eaLnBrk="1" hangingPunct="1">
              <a:lnSpc>
                <a:spcPct val="90000"/>
              </a:lnSpc>
              <a:spcBef>
                <a:spcPct val="25000"/>
              </a:spcBef>
              <a:spcAft>
                <a:spcPct val="25000"/>
              </a:spcAft>
            </a:pPr>
            <a:r>
              <a:rPr lang="en-US" dirty="0"/>
              <a:t>POW’s can expect the United States to use “every available means” to secure their release and to take care of their families and their careers.</a:t>
            </a:r>
          </a:p>
          <a:p>
            <a:pPr eaLnBrk="1" hangingPunct="1">
              <a:lnSpc>
                <a:spcPct val="90000"/>
              </a:lnSpc>
              <a:spcBef>
                <a:spcPct val="25000"/>
              </a:spcBef>
              <a:spcAft>
                <a:spcPct val="25000"/>
              </a:spcAft>
            </a:pPr>
            <a:r>
              <a:rPr lang="en-US" dirty="0"/>
              <a:t>POWs can be held accountable for their actions while in captivity.</a:t>
            </a:r>
          </a:p>
        </p:txBody>
      </p:sp>
    </p:spTree>
  </p:cSld>
  <p:clrMapOvr>
    <a:masterClrMapping/>
  </p:clrMapOvr>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533400" y="381000"/>
            <a:ext cx="8267700" cy="1295400"/>
          </a:xfrm>
        </p:spPr>
        <p:txBody>
          <a:bodyPr/>
          <a:lstStyle/>
          <a:p>
            <a:pPr eaLnBrk="1" hangingPunct="1"/>
            <a:r>
              <a:rPr lang="en-US" dirty="0"/>
              <a:t>Guidance For Peacetime Captivity Or Hostile Detention</a:t>
            </a:r>
          </a:p>
        </p:txBody>
      </p:sp>
      <p:sp>
        <p:nvSpPr>
          <p:cNvPr id="30723" name="Rectangle 3"/>
          <p:cNvSpPr>
            <a:spLocks noGrp="1" noChangeArrowheads="1"/>
          </p:cNvSpPr>
          <p:nvPr>
            <p:ph idx="1"/>
          </p:nvPr>
        </p:nvSpPr>
        <p:spPr>
          <a:xfrm>
            <a:off x="1981200" y="2286000"/>
            <a:ext cx="8229600" cy="4419600"/>
          </a:xfrm>
        </p:spPr>
        <p:txBody>
          <a:bodyPr/>
          <a:lstStyle/>
          <a:p>
            <a:pPr eaLnBrk="1" hangingPunct="1">
              <a:buFontTx/>
              <a:buNone/>
            </a:pPr>
            <a:r>
              <a:rPr lang="en-US" dirty="0"/>
              <a:t>   “U.S. Military personnel finding themselves isolated from U.S. control are required to do everything in their power to follow DoD policy. The DoD policy in this situation is to survive with honor.”</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a:xfrm>
            <a:off x="685800" y="457200"/>
            <a:ext cx="8229600" cy="1146175"/>
          </a:xfrm>
        </p:spPr>
        <p:txBody>
          <a:bodyPr/>
          <a:lstStyle/>
          <a:p>
            <a:pPr eaLnBrk="1" hangingPunct="1"/>
            <a:r>
              <a:rPr lang="en-US" dirty="0"/>
              <a:t>Guidance For Peacetime Captivity Or Hostile Detention</a:t>
            </a:r>
          </a:p>
        </p:txBody>
      </p:sp>
      <p:sp>
        <p:nvSpPr>
          <p:cNvPr id="31747" name="Rectangle 3"/>
          <p:cNvSpPr>
            <a:spLocks noGrp="1" noChangeArrowheads="1"/>
          </p:cNvSpPr>
          <p:nvPr>
            <p:ph idx="1"/>
          </p:nvPr>
        </p:nvSpPr>
        <p:spPr>
          <a:xfrm>
            <a:off x="457200" y="2133600"/>
            <a:ext cx="9448800" cy="3733800"/>
          </a:xfrm>
        </p:spPr>
        <p:txBody>
          <a:bodyPr>
            <a:normAutofit/>
          </a:bodyPr>
          <a:lstStyle/>
          <a:p>
            <a:pPr eaLnBrk="1" hangingPunct="1">
              <a:spcBef>
                <a:spcPct val="25000"/>
              </a:spcBef>
              <a:spcAft>
                <a:spcPct val="25000"/>
              </a:spcAft>
            </a:pPr>
            <a:r>
              <a:rPr lang="en-US" sz="2400" dirty="0"/>
              <a:t>For specific missions or in areas where U.S. Military personnel may have a high risk of peacetime detention or terrorist captivity, the services are obligated to provide training and detailed guidance.</a:t>
            </a:r>
          </a:p>
          <a:p>
            <a:pPr eaLnBrk="1" hangingPunct="1">
              <a:spcBef>
                <a:spcPct val="25000"/>
              </a:spcBef>
              <a:spcAft>
                <a:spcPct val="25000"/>
              </a:spcAft>
            </a:pPr>
            <a:r>
              <a:rPr lang="en-US" sz="2400" dirty="0"/>
              <a:t>The U.S. shall make every good faith effort to obtain the earliest release.</a:t>
            </a:r>
          </a:p>
          <a:p>
            <a:pPr eaLnBrk="1" hangingPunct="1">
              <a:spcBef>
                <a:spcPct val="25000"/>
              </a:spcBef>
              <a:spcAft>
                <a:spcPct val="25000"/>
              </a:spcAft>
            </a:pPr>
            <a:r>
              <a:rPr lang="en-US" sz="2400" dirty="0"/>
              <a:t>Personnel must take every reasonable step to avoid their exploitation or the exploitation of the Government of the United States.</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a:xfrm>
            <a:off x="304800" y="228600"/>
            <a:ext cx="8153400" cy="1527175"/>
          </a:xfrm>
        </p:spPr>
        <p:txBody>
          <a:bodyPr/>
          <a:lstStyle/>
          <a:p>
            <a:pPr eaLnBrk="1" hangingPunct="1"/>
            <a:r>
              <a:rPr lang="en-US" dirty="0"/>
              <a:t>Guidance For Peacetime Captivity Or Hostile Detention</a:t>
            </a:r>
          </a:p>
        </p:txBody>
      </p:sp>
      <p:sp>
        <p:nvSpPr>
          <p:cNvPr id="32771" name="Rectangle 3"/>
          <p:cNvSpPr>
            <a:spLocks noGrp="1" noChangeArrowheads="1"/>
          </p:cNvSpPr>
          <p:nvPr>
            <p:ph idx="1"/>
          </p:nvPr>
        </p:nvSpPr>
        <p:spPr>
          <a:xfrm>
            <a:off x="304800" y="2362200"/>
            <a:ext cx="9906000" cy="3810000"/>
          </a:xfrm>
        </p:spPr>
        <p:txBody>
          <a:bodyPr/>
          <a:lstStyle/>
          <a:p>
            <a:pPr eaLnBrk="1" hangingPunct="1"/>
            <a:r>
              <a:rPr lang="en-US" dirty="0"/>
              <a:t>U.S. personnel </a:t>
            </a:r>
            <a:r>
              <a:rPr lang="en-US" b="1" i="1" dirty="0"/>
              <a:t>shall </a:t>
            </a:r>
            <a:r>
              <a:rPr lang="en-US" dirty="0"/>
              <a:t>maintain their military bearing; discourteous, undisciplined behavior seldom serves long-term captive interests and may result in unnecessary punishment.</a:t>
            </a:r>
          </a:p>
          <a:p>
            <a:pPr eaLnBrk="1" hangingPunct="1"/>
            <a:endParaRPr lang="en-US" dirty="0"/>
          </a:p>
          <a:p>
            <a:pPr eaLnBrk="1" hangingPunct="1"/>
            <a:r>
              <a:rPr lang="en-US" dirty="0"/>
              <a:t>Establish a Chain of Command.</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381000" y="304800"/>
            <a:ext cx="8153400" cy="1143000"/>
          </a:xfrm>
        </p:spPr>
        <p:txBody>
          <a:bodyPr/>
          <a:lstStyle/>
          <a:p>
            <a:pPr eaLnBrk="1" hangingPunct="1"/>
            <a:r>
              <a:rPr lang="en-US" dirty="0"/>
              <a:t>Guidance For Detention </a:t>
            </a:r>
            <a:br>
              <a:rPr lang="en-US" dirty="0"/>
            </a:br>
            <a:r>
              <a:rPr lang="en-US" dirty="0"/>
              <a:t>By Governments</a:t>
            </a:r>
          </a:p>
        </p:txBody>
      </p:sp>
      <p:sp>
        <p:nvSpPr>
          <p:cNvPr id="33795" name="Rectangle 3"/>
          <p:cNvSpPr>
            <a:spLocks noGrp="1" noChangeArrowheads="1"/>
          </p:cNvSpPr>
          <p:nvPr>
            <p:ph idx="1"/>
          </p:nvPr>
        </p:nvSpPr>
        <p:spPr>
          <a:xfrm>
            <a:off x="304800" y="1981200"/>
            <a:ext cx="9753600" cy="5638800"/>
          </a:xfrm>
        </p:spPr>
        <p:txBody>
          <a:bodyPr/>
          <a:lstStyle/>
          <a:p>
            <a:pPr marL="0" indent="0" eaLnBrk="1" hangingPunct="1">
              <a:buNone/>
            </a:pPr>
            <a:endParaRPr lang="en-US" sz="2400" dirty="0"/>
          </a:p>
          <a:p>
            <a:pPr eaLnBrk="1" hangingPunct="1">
              <a:spcBef>
                <a:spcPct val="25000"/>
              </a:spcBef>
              <a:spcAft>
                <a:spcPct val="25000"/>
              </a:spcAft>
            </a:pPr>
            <a:r>
              <a:rPr lang="en-US" sz="2400" dirty="0"/>
              <a:t>Once in the custody of a hostile government, detainees are subject to the laws of that government.</a:t>
            </a:r>
          </a:p>
          <a:p>
            <a:pPr eaLnBrk="1" hangingPunct="1">
              <a:spcBef>
                <a:spcPct val="25000"/>
              </a:spcBef>
              <a:spcAft>
                <a:spcPct val="25000"/>
              </a:spcAft>
            </a:pPr>
            <a:r>
              <a:rPr lang="en-US" sz="2400" dirty="0"/>
              <a:t>Detainees should immediately and continually ask to see U.S. Embassy personnel or a representative of an allied or neutral government.</a:t>
            </a:r>
          </a:p>
          <a:p>
            <a:pPr eaLnBrk="1" hangingPunct="1">
              <a:spcBef>
                <a:spcPct val="25000"/>
              </a:spcBef>
              <a:spcAft>
                <a:spcPct val="25000"/>
              </a:spcAft>
            </a:pPr>
            <a:r>
              <a:rPr lang="en-US" sz="2400" dirty="0" err="1"/>
              <a:t>U.S</a:t>
            </a:r>
            <a:r>
              <a:rPr lang="en-US" sz="2400" dirty="0"/>
              <a:t> personnel who become lost or isolated in a hostile foreign country during peacetime shall not act as combatants during escape attempts.  Since a state of armed conflict does not exist, there is no protection afforded under the Geneva Conventions.  That country’s laws apply.</a:t>
            </a:r>
          </a:p>
          <a:p>
            <a:pPr eaLnBrk="1" hangingPunct="1">
              <a:spcBef>
                <a:spcPct val="25000"/>
              </a:spcBef>
              <a:spcAft>
                <a:spcPct val="25000"/>
              </a:spcAft>
            </a:pPr>
            <a:endParaRPr lang="en-US" sz="2400"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a:xfrm>
            <a:off x="228600" y="457200"/>
            <a:ext cx="8153400" cy="1143000"/>
          </a:xfrm>
        </p:spPr>
        <p:txBody>
          <a:bodyPr/>
          <a:lstStyle/>
          <a:p>
            <a:pPr eaLnBrk="1" hangingPunct="1"/>
            <a:r>
              <a:rPr lang="en-US" dirty="0"/>
              <a:t>Guidance For Detention</a:t>
            </a:r>
            <a:br>
              <a:rPr lang="en-US" dirty="0"/>
            </a:br>
            <a:r>
              <a:rPr lang="en-US" dirty="0"/>
              <a:t>By Governments</a:t>
            </a:r>
          </a:p>
        </p:txBody>
      </p:sp>
      <p:sp>
        <p:nvSpPr>
          <p:cNvPr id="34819" name="Rectangle 3"/>
          <p:cNvSpPr>
            <a:spLocks noGrp="1" noChangeArrowheads="1"/>
          </p:cNvSpPr>
          <p:nvPr>
            <p:ph idx="1"/>
          </p:nvPr>
        </p:nvSpPr>
        <p:spPr>
          <a:xfrm>
            <a:off x="342900" y="2057400"/>
            <a:ext cx="9829800" cy="4525963"/>
          </a:xfrm>
        </p:spPr>
        <p:txBody>
          <a:bodyPr/>
          <a:lstStyle/>
          <a:p>
            <a:pPr eaLnBrk="1" hangingPunct="1"/>
            <a:endParaRPr lang="en-US" sz="2000" dirty="0"/>
          </a:p>
          <a:p>
            <a:pPr eaLnBrk="1" hangingPunct="1">
              <a:spcBef>
                <a:spcPct val="25000"/>
              </a:spcBef>
              <a:spcAft>
                <a:spcPct val="25000"/>
              </a:spcAft>
            </a:pPr>
            <a:r>
              <a:rPr lang="en-US" sz="2000" dirty="0"/>
              <a:t>Detainees should provide Name, Rank, SSN, Date of Birth, and the innocent circumstances leading to their detention.  Further discussions should be limited to and revolve around health and welfare matters, conditions of their fellow detainees, and going home.</a:t>
            </a:r>
          </a:p>
          <a:p>
            <a:pPr eaLnBrk="1" hangingPunct="1">
              <a:spcBef>
                <a:spcPct val="25000"/>
              </a:spcBef>
              <a:spcAft>
                <a:spcPct val="25000"/>
              </a:spcAft>
            </a:pPr>
            <a:r>
              <a:rPr lang="en-US" sz="2000" dirty="0"/>
              <a:t>Detainees should avoid signing any document or making any statement.</a:t>
            </a:r>
          </a:p>
          <a:p>
            <a:pPr eaLnBrk="1" hangingPunct="1">
              <a:spcBef>
                <a:spcPct val="25000"/>
              </a:spcBef>
              <a:spcAft>
                <a:spcPct val="25000"/>
              </a:spcAft>
            </a:pPr>
            <a:r>
              <a:rPr lang="en-US" sz="2000" dirty="0"/>
              <a:t>Escape attempts shall be made only after careful consideration of the risk of violence, chance of success, and detrimental effects on detainees remaining behind.  Jailbreak is a crime in most countries.</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a:xfrm>
            <a:off x="152400" y="457200"/>
            <a:ext cx="8153400" cy="1143000"/>
          </a:xfrm>
        </p:spPr>
        <p:txBody>
          <a:bodyPr/>
          <a:lstStyle/>
          <a:p>
            <a:pPr eaLnBrk="1" hangingPunct="1"/>
            <a:r>
              <a:rPr lang="en-US" dirty="0"/>
              <a:t>Guidance For Captivity   </a:t>
            </a:r>
            <a:br>
              <a:rPr lang="en-US" dirty="0"/>
            </a:br>
            <a:r>
              <a:rPr lang="en-US" dirty="0"/>
              <a:t>By Terrorists</a:t>
            </a:r>
          </a:p>
        </p:txBody>
      </p:sp>
      <p:sp>
        <p:nvSpPr>
          <p:cNvPr id="35843" name="Rectangle 3"/>
          <p:cNvSpPr>
            <a:spLocks noGrp="1" noChangeArrowheads="1"/>
          </p:cNvSpPr>
          <p:nvPr>
            <p:ph idx="1"/>
          </p:nvPr>
        </p:nvSpPr>
        <p:spPr>
          <a:xfrm>
            <a:off x="457200" y="2133601"/>
            <a:ext cx="9753600" cy="4525963"/>
          </a:xfrm>
        </p:spPr>
        <p:txBody>
          <a:bodyPr/>
          <a:lstStyle/>
          <a:p>
            <a:pPr eaLnBrk="1" hangingPunct="1">
              <a:spcBef>
                <a:spcPct val="25000"/>
              </a:spcBef>
              <a:spcAft>
                <a:spcPct val="25000"/>
              </a:spcAft>
            </a:pPr>
            <a:r>
              <a:rPr lang="en-US" dirty="0"/>
              <a:t>If uncertain whether captors are genuine terrorists or surrogates of a government, assume that the captors are terrorists.</a:t>
            </a:r>
          </a:p>
          <a:p>
            <a:pPr eaLnBrk="1" hangingPunct="1">
              <a:spcBef>
                <a:spcPct val="25000"/>
              </a:spcBef>
              <a:spcAft>
                <a:spcPct val="25000"/>
              </a:spcAft>
            </a:pPr>
            <a:r>
              <a:rPr lang="en-US" dirty="0"/>
              <a:t>Surviving some terrorist detentions may depend on captives conveying a personal dignity and apparent sincerity to the captors.</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a:xfrm>
            <a:off x="457200" y="381000"/>
            <a:ext cx="8153400" cy="1143000"/>
          </a:xfrm>
        </p:spPr>
        <p:txBody>
          <a:bodyPr/>
          <a:lstStyle/>
          <a:p>
            <a:pPr eaLnBrk="1" hangingPunct="1"/>
            <a:r>
              <a:rPr lang="en-US" dirty="0"/>
              <a:t>Guidance For Captivity </a:t>
            </a:r>
            <a:br>
              <a:rPr lang="en-US" dirty="0"/>
            </a:br>
            <a:r>
              <a:rPr lang="en-US" dirty="0"/>
              <a:t>By Terrorists</a:t>
            </a:r>
          </a:p>
        </p:txBody>
      </p:sp>
      <p:sp>
        <p:nvSpPr>
          <p:cNvPr id="36867" name="Rectangle 3"/>
          <p:cNvSpPr>
            <a:spLocks noGrp="1" noChangeArrowheads="1"/>
          </p:cNvSpPr>
          <p:nvPr>
            <p:ph idx="1"/>
          </p:nvPr>
        </p:nvSpPr>
        <p:spPr>
          <a:xfrm>
            <a:off x="304800" y="2133601"/>
            <a:ext cx="9906000" cy="4525963"/>
          </a:xfrm>
        </p:spPr>
        <p:txBody>
          <a:bodyPr/>
          <a:lstStyle/>
          <a:p>
            <a:pPr eaLnBrk="1" hangingPunct="1">
              <a:spcBef>
                <a:spcPct val="25000"/>
              </a:spcBef>
              <a:spcAft>
                <a:spcPct val="25000"/>
              </a:spcAft>
            </a:pPr>
            <a:r>
              <a:rPr lang="en-US" dirty="0"/>
              <a:t>Make every effort to avoid embarrassing the U.S. and the host government.</a:t>
            </a:r>
          </a:p>
          <a:p>
            <a:pPr eaLnBrk="1" hangingPunct="1">
              <a:spcBef>
                <a:spcPct val="25000"/>
              </a:spcBef>
              <a:spcAft>
                <a:spcPct val="25000"/>
              </a:spcAft>
            </a:pPr>
            <a:r>
              <a:rPr lang="en-US" dirty="0"/>
              <a:t>Hostages and kidnap victims who consider escape their only hope are authorized to make such attempts.</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ctrTitle"/>
          </p:nvPr>
        </p:nvSpPr>
        <p:spPr>
          <a:xfrm>
            <a:off x="2165646" y="2590800"/>
            <a:ext cx="7772400" cy="966787"/>
          </a:xfrm>
        </p:spPr>
        <p:txBody>
          <a:bodyPr/>
          <a:lstStyle/>
          <a:p>
            <a:pPr eaLnBrk="1" hangingPunct="1"/>
            <a:r>
              <a:rPr lang="en-US" sz="6600" dirty="0"/>
              <a:t>Questions?</a:t>
            </a:r>
            <a:endParaRPr lang="en-US" dirty="0"/>
          </a:p>
        </p:txBody>
      </p:sp>
      <p:pic>
        <p:nvPicPr>
          <p:cNvPr id="38915" name="Picture 4"/>
          <p:cNvPicPr>
            <a:picLocks noChangeArrowheads="1"/>
          </p:cNvPicPr>
          <p:nvPr/>
        </p:nvPicPr>
        <p:blipFill>
          <a:blip r:embed="rId3" cstate="print"/>
          <a:srcRect/>
          <a:stretch>
            <a:fillRect/>
          </a:stretch>
        </p:blipFill>
        <p:spPr bwMode="auto">
          <a:xfrm>
            <a:off x="2178051" y="9526"/>
            <a:ext cx="2462213" cy="2428875"/>
          </a:xfrm>
          <a:prstGeom prst="rect">
            <a:avLst/>
          </a:prstGeom>
          <a:noFill/>
          <a:ln w="12700">
            <a:noFill/>
            <a:miter lim="800000"/>
            <a:headEnd/>
            <a:tailEnd/>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pPr eaLnBrk="1" hangingPunct="1"/>
            <a:r>
              <a:rPr lang="en-US" sz="4800" dirty="0"/>
              <a:t>Introduction</a:t>
            </a:r>
          </a:p>
        </p:txBody>
      </p:sp>
      <p:sp>
        <p:nvSpPr>
          <p:cNvPr id="8195" name="Rectangle 3"/>
          <p:cNvSpPr>
            <a:spLocks noGrp="1" noChangeArrowheads="1"/>
          </p:cNvSpPr>
          <p:nvPr>
            <p:ph idx="1"/>
          </p:nvPr>
        </p:nvSpPr>
        <p:spPr>
          <a:xfrm>
            <a:off x="228600" y="2057400"/>
            <a:ext cx="8153400" cy="3916363"/>
          </a:xfrm>
        </p:spPr>
        <p:txBody>
          <a:bodyPr>
            <a:normAutofit fontScale="92500"/>
          </a:bodyPr>
          <a:lstStyle/>
          <a:p>
            <a:pPr eaLnBrk="1" hangingPunct="1">
              <a:lnSpc>
                <a:spcPct val="145000"/>
              </a:lnSpc>
            </a:pPr>
            <a:r>
              <a:rPr lang="en-US" sz="2400" dirty="0"/>
              <a:t>Not just for aviators anymore.</a:t>
            </a:r>
          </a:p>
          <a:p>
            <a:pPr eaLnBrk="1" hangingPunct="1">
              <a:lnSpc>
                <a:spcPct val="145000"/>
              </a:lnSpc>
            </a:pPr>
            <a:r>
              <a:rPr lang="en-US" sz="2400" dirty="0"/>
              <a:t>Not just for Soldiers.</a:t>
            </a:r>
          </a:p>
          <a:p>
            <a:pPr eaLnBrk="1" hangingPunct="1">
              <a:lnSpc>
                <a:spcPct val="145000"/>
              </a:lnSpc>
            </a:pPr>
            <a:r>
              <a:rPr lang="en-US" sz="2400" dirty="0"/>
              <a:t>There are very few formal front lines.</a:t>
            </a:r>
          </a:p>
          <a:p>
            <a:pPr eaLnBrk="1" hangingPunct="1">
              <a:lnSpc>
                <a:spcPct val="145000"/>
              </a:lnSpc>
            </a:pPr>
            <a:r>
              <a:rPr lang="en-US" sz="2400" dirty="0"/>
              <a:t>Captors may not be parties to the Geneva Conventions. </a:t>
            </a:r>
          </a:p>
          <a:p>
            <a:pPr eaLnBrk="1" hangingPunct="1">
              <a:lnSpc>
                <a:spcPct val="145000"/>
              </a:lnSpc>
            </a:pPr>
            <a:r>
              <a:rPr lang="en-US" sz="2400" dirty="0"/>
              <a:t>Civilians accompanying the force are at risk.</a:t>
            </a:r>
          </a:p>
          <a:p>
            <a:pPr eaLnBrk="1" hangingPunct="1">
              <a:lnSpc>
                <a:spcPct val="145000"/>
              </a:lnSpc>
            </a:pPr>
            <a:r>
              <a:rPr lang="en-US" sz="2400" dirty="0"/>
              <a:t>Media attention is intense and not just on American outlets.</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0" name="Rectangle 7"/>
          <p:cNvSpPr>
            <a:spLocks noGrp="1" noChangeArrowheads="1"/>
          </p:cNvSpPr>
          <p:nvPr>
            <p:ph type="title"/>
          </p:nvPr>
        </p:nvSpPr>
        <p:spPr>
          <a:xfrm>
            <a:off x="381000" y="228600"/>
            <a:ext cx="9784080" cy="1508760"/>
          </a:xfrm>
        </p:spPr>
        <p:txBody>
          <a:bodyPr/>
          <a:lstStyle/>
          <a:p>
            <a:pPr eaLnBrk="1" hangingPunct="1"/>
            <a:r>
              <a:rPr lang="en-US" sz="4800" dirty="0"/>
              <a:t>History of the Code</a:t>
            </a:r>
          </a:p>
        </p:txBody>
      </p:sp>
      <p:sp>
        <p:nvSpPr>
          <p:cNvPr id="9218" name="Rectangle 3"/>
          <p:cNvSpPr>
            <a:spLocks noGrp="1" noChangeArrowheads="1"/>
          </p:cNvSpPr>
          <p:nvPr>
            <p:ph idx="1"/>
          </p:nvPr>
        </p:nvSpPr>
        <p:spPr>
          <a:xfrm>
            <a:off x="304800" y="1981200"/>
            <a:ext cx="8077200" cy="4474323"/>
          </a:xfrm>
          <a:noFill/>
        </p:spPr>
        <p:txBody>
          <a:bodyPr vert="horz" wrap="square" lIns="90488" tIns="44450" rIns="90488" bIns="44450" numCol="1" anchor="t" anchorCtr="0" compatLnSpc="1">
            <a:prstTxWarp prst="textNoShape">
              <a:avLst/>
            </a:prstTxWarp>
          </a:bodyPr>
          <a:lstStyle/>
          <a:p>
            <a:pPr eaLnBrk="1" hangingPunct="1">
              <a:buFontTx/>
              <a:buNone/>
            </a:pPr>
            <a:r>
              <a:rPr lang="en-US" dirty="0"/>
              <a:t>   </a:t>
            </a:r>
            <a:r>
              <a:rPr lang="en-US" sz="2400" b="1" dirty="0"/>
              <a:t>1955</a:t>
            </a:r>
            <a:r>
              <a:rPr lang="en-US" sz="2400" dirty="0"/>
              <a:t> – Executive Order 10631 issued to provide guidance to members of the Armed Forces in combat and while a POW or subject to hostile detention</a:t>
            </a:r>
          </a:p>
          <a:p>
            <a:pPr eaLnBrk="1" hangingPunct="1">
              <a:buFontTx/>
              <a:buNone/>
            </a:pPr>
            <a:endParaRPr lang="en-US" sz="2400" dirty="0"/>
          </a:p>
          <a:p>
            <a:pPr eaLnBrk="1" hangingPunct="1">
              <a:buFontTx/>
              <a:buNone/>
            </a:pPr>
            <a:r>
              <a:rPr lang="en-US" sz="2400" b="1" dirty="0"/>
              <a:t>	1964</a:t>
            </a:r>
            <a:r>
              <a:rPr lang="en-US" sz="2400" dirty="0"/>
              <a:t> – Published DoD Directive 1300.7</a:t>
            </a:r>
          </a:p>
          <a:p>
            <a:pPr eaLnBrk="1" hangingPunct="1">
              <a:buFontTx/>
              <a:buNone/>
            </a:pPr>
            <a:endParaRPr lang="en-US" sz="2400" dirty="0"/>
          </a:p>
          <a:p>
            <a:pPr eaLnBrk="1" hangingPunct="1">
              <a:buFontTx/>
              <a:buNone/>
            </a:pPr>
            <a:r>
              <a:rPr lang="en-US" sz="2400" dirty="0"/>
              <a:t>	</a:t>
            </a:r>
            <a:r>
              <a:rPr lang="en-US" sz="2400" b="1" dirty="0"/>
              <a:t>1977</a:t>
            </a:r>
            <a:r>
              <a:rPr lang="en-US" sz="2400" dirty="0"/>
              <a:t> – ARTICLE V amended to include “Bounce Back” Policy</a:t>
            </a:r>
          </a:p>
          <a:p>
            <a:pPr eaLnBrk="1" hangingPunct="1">
              <a:buFontTx/>
              <a:buNone/>
            </a:pPr>
            <a:endParaRPr lang="en-US" sz="2400" dirty="0"/>
          </a:p>
          <a:p>
            <a:pPr eaLnBrk="1" hangingPunct="1">
              <a:buFontTx/>
              <a:buNone/>
            </a:pPr>
            <a:r>
              <a:rPr lang="en-US" sz="2400" dirty="0"/>
              <a:t>	</a:t>
            </a:r>
            <a:r>
              <a:rPr lang="en-US" sz="2400" b="1" dirty="0"/>
              <a:t>1988</a:t>
            </a:r>
            <a:r>
              <a:rPr lang="en-US" sz="2400" dirty="0"/>
              <a:t> – Amended to become gender neutral </a:t>
            </a:r>
          </a:p>
        </p:txBody>
      </p:sp>
      <p:sp>
        <p:nvSpPr>
          <p:cNvPr id="9219" name="Text Box 5"/>
          <p:cNvSpPr txBox="1">
            <a:spLocks noChangeArrowheads="1"/>
          </p:cNvSpPr>
          <p:nvPr/>
        </p:nvSpPr>
        <p:spPr bwMode="auto">
          <a:xfrm>
            <a:off x="9671051" y="5857875"/>
            <a:ext cx="184731" cy="523220"/>
          </a:xfrm>
          <a:prstGeom prst="rect">
            <a:avLst/>
          </a:prstGeom>
          <a:noFill/>
          <a:ln w="12700">
            <a:noFill/>
            <a:miter lim="800000"/>
            <a:headEnd/>
            <a:tailEnd/>
          </a:ln>
        </p:spPr>
        <p:txBody>
          <a:bodyPr wrap="none">
            <a:spAutoFit/>
          </a:bodyPr>
          <a:lstStyle/>
          <a:p>
            <a:endParaRPr lang="en-US" sz="2800" b="1" dirty="0">
              <a:solidFill>
                <a:schemeClr val="tx1"/>
              </a:solidFill>
              <a:latin typeface="Times New Roman" pitchFamily="18" charset="0"/>
            </a:endParaRPr>
          </a:p>
        </p:txBody>
      </p:sp>
    </p:spTree>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4" name="Rectangle 7"/>
          <p:cNvSpPr>
            <a:spLocks noGrp="1" noChangeArrowheads="1"/>
          </p:cNvSpPr>
          <p:nvPr>
            <p:ph type="title"/>
          </p:nvPr>
        </p:nvSpPr>
        <p:spPr>
          <a:xfrm>
            <a:off x="294167" y="304800"/>
            <a:ext cx="9784080" cy="1508760"/>
          </a:xfrm>
        </p:spPr>
        <p:txBody>
          <a:bodyPr/>
          <a:lstStyle/>
          <a:p>
            <a:pPr eaLnBrk="1" hangingPunct="1"/>
            <a:r>
              <a:rPr lang="en-US" sz="4800" dirty="0"/>
              <a:t>The Code is Not:</a:t>
            </a:r>
          </a:p>
        </p:txBody>
      </p:sp>
      <p:sp>
        <p:nvSpPr>
          <p:cNvPr id="10242" name="Rectangle 3"/>
          <p:cNvSpPr>
            <a:spLocks noGrp="1" noChangeArrowheads="1"/>
          </p:cNvSpPr>
          <p:nvPr>
            <p:ph idx="1"/>
          </p:nvPr>
        </p:nvSpPr>
        <p:spPr>
          <a:xfrm>
            <a:off x="304800" y="1981200"/>
            <a:ext cx="8001000" cy="4800600"/>
          </a:xfrm>
          <a:noFill/>
        </p:spPr>
        <p:txBody>
          <a:bodyPr vert="horz" wrap="square" lIns="90488" tIns="44450" rIns="90488" bIns="44450" numCol="1" anchor="t" anchorCtr="0" compatLnSpc="1">
            <a:prstTxWarp prst="textNoShape">
              <a:avLst/>
            </a:prstTxWarp>
          </a:bodyPr>
          <a:lstStyle/>
          <a:p>
            <a:pPr eaLnBrk="1" hangingPunct="1"/>
            <a:r>
              <a:rPr lang="en-US" dirty="0"/>
              <a:t>A punitive regulation or a general order, </a:t>
            </a:r>
          </a:p>
          <a:p>
            <a:pPr eaLnBrk="1" hangingPunct="1">
              <a:buFontTx/>
              <a:buNone/>
            </a:pPr>
            <a:r>
              <a:rPr lang="en-US" dirty="0"/>
              <a:t>	</a:t>
            </a:r>
            <a:r>
              <a:rPr lang="en-US" u="sng" dirty="0"/>
              <a:t>BUT</a:t>
            </a:r>
            <a:endParaRPr lang="en-US" dirty="0"/>
          </a:p>
          <a:p>
            <a:pPr eaLnBrk="1" hangingPunct="1"/>
            <a:r>
              <a:rPr lang="en-US" dirty="0"/>
              <a:t>Violations of certain Articles may also violate provisions of the UCMJ.</a:t>
            </a:r>
            <a:r>
              <a:rPr lang="en-US" sz="2400" dirty="0"/>
              <a:t> </a:t>
            </a:r>
          </a:p>
          <a:p>
            <a:pPr lvl="1" eaLnBrk="1" hangingPunct="1">
              <a:buFontTx/>
              <a:buNone/>
            </a:pPr>
            <a:r>
              <a:rPr lang="en-US" dirty="0"/>
              <a:t>	</a:t>
            </a:r>
          </a:p>
          <a:p>
            <a:pPr lvl="1" eaLnBrk="1" hangingPunct="1">
              <a:buFontTx/>
              <a:buNone/>
            </a:pPr>
            <a:r>
              <a:rPr lang="en-US" dirty="0"/>
              <a:t>	EXAMPLE:  Acts harmful to comrades (Code of Conduct, ARTICLE IV) may also violate the UCMJ (ARTICLE 104, Aiding the Enemy). </a:t>
            </a:r>
          </a:p>
          <a:p>
            <a:pPr eaLnBrk="1" hangingPunct="1">
              <a:buFontTx/>
              <a:buNone/>
            </a:pPr>
            <a:endParaRPr lang="en-US" sz="2400" dirty="0"/>
          </a:p>
        </p:txBody>
      </p:sp>
      <p:sp>
        <p:nvSpPr>
          <p:cNvPr id="10243" name="Text Box 5"/>
          <p:cNvSpPr txBox="1">
            <a:spLocks noChangeArrowheads="1"/>
          </p:cNvSpPr>
          <p:nvPr/>
        </p:nvSpPr>
        <p:spPr bwMode="auto">
          <a:xfrm>
            <a:off x="9671051" y="5857875"/>
            <a:ext cx="184731" cy="523220"/>
          </a:xfrm>
          <a:prstGeom prst="rect">
            <a:avLst/>
          </a:prstGeom>
          <a:noFill/>
          <a:ln w="12700">
            <a:noFill/>
            <a:miter lim="800000"/>
            <a:headEnd/>
            <a:tailEnd/>
          </a:ln>
        </p:spPr>
        <p:txBody>
          <a:bodyPr wrap="none">
            <a:spAutoFit/>
          </a:bodyPr>
          <a:lstStyle/>
          <a:p>
            <a:endParaRPr lang="en-US" sz="2800" b="1" dirty="0">
              <a:solidFill>
                <a:schemeClr val="tx1"/>
              </a:solidFill>
              <a:latin typeface="Times New Roman" pitchFamily="18" charset="0"/>
            </a:endParaRPr>
          </a:p>
        </p:txBody>
      </p:sp>
    </p:spTree>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310116" y="381000"/>
            <a:ext cx="8023225" cy="1143000"/>
          </a:xfrm>
          <a:noFill/>
        </p:spPr>
        <p:txBody>
          <a:bodyPr/>
          <a:lstStyle/>
          <a:p>
            <a:pPr eaLnBrk="1" hangingPunct="1"/>
            <a:r>
              <a:rPr lang="en-US" sz="4800" dirty="0"/>
              <a:t>References</a:t>
            </a:r>
          </a:p>
        </p:txBody>
      </p:sp>
      <p:sp>
        <p:nvSpPr>
          <p:cNvPr id="11267" name="Rectangle 3"/>
          <p:cNvSpPr>
            <a:spLocks noGrp="1" noChangeArrowheads="1"/>
          </p:cNvSpPr>
          <p:nvPr>
            <p:ph idx="1"/>
          </p:nvPr>
        </p:nvSpPr>
        <p:spPr>
          <a:xfrm>
            <a:off x="304800" y="1981200"/>
            <a:ext cx="8229600" cy="4525963"/>
          </a:xfrm>
        </p:spPr>
        <p:txBody>
          <a:bodyPr/>
          <a:lstStyle/>
          <a:p>
            <a:pPr eaLnBrk="1" hangingPunct="1"/>
            <a:r>
              <a:rPr lang="en-US" sz="2400" dirty="0"/>
              <a:t>Executive Order 10631, Aug 1955; Executive Order 12017, Nov 1977; Executive Order 12633, Mar 1988.</a:t>
            </a:r>
          </a:p>
          <a:p>
            <a:pPr eaLnBrk="1" hangingPunct="1"/>
            <a:endParaRPr lang="en-US" sz="2400" dirty="0"/>
          </a:p>
          <a:p>
            <a:pPr eaLnBrk="1" hangingPunct="1"/>
            <a:endParaRPr lang="en-US" sz="2400" dirty="0"/>
          </a:p>
          <a:p>
            <a:pPr eaLnBrk="1" hangingPunct="1"/>
            <a:r>
              <a:rPr lang="en-US" sz="2400" dirty="0"/>
              <a:t>DoD Instruction O-3002.05, Personnel Recovery (PR) Education and Training, 12 Apr 2016.</a:t>
            </a:r>
          </a:p>
          <a:p>
            <a:pPr eaLnBrk="1" hangingPunct="1"/>
            <a:endParaRPr lang="en-US" sz="2400" dirty="0"/>
          </a:p>
          <a:p>
            <a:pPr eaLnBrk="1" hangingPunct="1"/>
            <a:endParaRPr lang="en-US" sz="2400" dirty="0"/>
          </a:p>
          <a:p>
            <a:pPr eaLnBrk="1" hangingPunct="1"/>
            <a:r>
              <a:rPr lang="en-US" sz="2400" dirty="0"/>
              <a:t>Joint Publication 3-50, Personnel Recovery, 2 Oct 2015.</a:t>
            </a:r>
          </a:p>
        </p:txBody>
      </p:sp>
      <p:sp>
        <p:nvSpPr>
          <p:cNvPr id="11268" name="Text Box 5"/>
          <p:cNvSpPr txBox="1">
            <a:spLocks noChangeArrowheads="1"/>
          </p:cNvSpPr>
          <p:nvPr/>
        </p:nvSpPr>
        <p:spPr bwMode="auto">
          <a:xfrm>
            <a:off x="9671051" y="5857875"/>
            <a:ext cx="184731" cy="523220"/>
          </a:xfrm>
          <a:prstGeom prst="rect">
            <a:avLst/>
          </a:prstGeom>
          <a:noFill/>
          <a:ln w="12700">
            <a:noFill/>
            <a:miter lim="800000"/>
            <a:headEnd/>
            <a:tailEnd/>
          </a:ln>
        </p:spPr>
        <p:txBody>
          <a:bodyPr wrap="none">
            <a:spAutoFit/>
          </a:bodyPr>
          <a:lstStyle/>
          <a:p>
            <a:endParaRPr lang="en-US" sz="2800" b="1">
              <a:solidFill>
                <a:schemeClr val="tx1"/>
              </a:solidFill>
              <a:latin typeface="Times New Roman"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6"/>
          <p:cNvSpPr>
            <a:spLocks noGrp="1" noChangeArrowheads="1"/>
          </p:cNvSpPr>
          <p:nvPr>
            <p:ph type="title"/>
          </p:nvPr>
        </p:nvSpPr>
        <p:spPr/>
        <p:txBody>
          <a:bodyPr/>
          <a:lstStyle/>
          <a:p>
            <a:pPr eaLnBrk="1" hangingPunct="1"/>
            <a:r>
              <a:rPr lang="en-US" sz="4800" dirty="0"/>
              <a:t>Article I</a:t>
            </a:r>
          </a:p>
        </p:txBody>
      </p:sp>
      <p:sp>
        <p:nvSpPr>
          <p:cNvPr id="12291" name="Rectangle 7"/>
          <p:cNvSpPr>
            <a:spLocks noGrp="1" noChangeArrowheads="1"/>
          </p:cNvSpPr>
          <p:nvPr>
            <p:ph idx="1"/>
          </p:nvPr>
        </p:nvSpPr>
        <p:spPr>
          <a:xfrm>
            <a:off x="1752600" y="2743200"/>
            <a:ext cx="8077200" cy="1981200"/>
          </a:xfrm>
        </p:spPr>
        <p:txBody>
          <a:bodyPr/>
          <a:lstStyle/>
          <a:p>
            <a:pPr algn="ctr" eaLnBrk="1" hangingPunct="1">
              <a:buFontTx/>
              <a:buNone/>
            </a:pPr>
            <a:r>
              <a:rPr lang="en-US" dirty="0"/>
              <a:t>   </a:t>
            </a:r>
            <a:r>
              <a:rPr lang="en-US" b="1" dirty="0"/>
              <a:t>I am an American, fighting in the forces which guard my country and our way of life. I am prepared to give my life in their defense.</a:t>
            </a:r>
          </a:p>
        </p:txBody>
      </p:sp>
    </p:spTree>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Rectangle 5"/>
          <p:cNvSpPr>
            <a:spLocks noGrp="1" noChangeArrowheads="1"/>
          </p:cNvSpPr>
          <p:nvPr>
            <p:ph type="title"/>
          </p:nvPr>
        </p:nvSpPr>
        <p:spPr>
          <a:xfrm>
            <a:off x="457200" y="228600"/>
            <a:ext cx="9784080" cy="1508760"/>
          </a:xfrm>
        </p:spPr>
        <p:txBody>
          <a:bodyPr/>
          <a:lstStyle/>
          <a:p>
            <a:pPr eaLnBrk="1" hangingPunct="1"/>
            <a:r>
              <a:rPr lang="en-US" sz="4800" dirty="0"/>
              <a:t>Article I</a:t>
            </a:r>
          </a:p>
        </p:txBody>
      </p:sp>
      <p:sp>
        <p:nvSpPr>
          <p:cNvPr id="13314" name="Rectangle 3"/>
          <p:cNvSpPr>
            <a:spLocks noGrp="1" noChangeArrowheads="1"/>
          </p:cNvSpPr>
          <p:nvPr>
            <p:ph idx="1"/>
          </p:nvPr>
        </p:nvSpPr>
        <p:spPr>
          <a:xfrm>
            <a:off x="609600" y="2133600"/>
            <a:ext cx="8305800" cy="5257800"/>
          </a:xfrm>
          <a:noFill/>
        </p:spPr>
        <p:txBody>
          <a:bodyPr vert="horz" wrap="square" lIns="90488" tIns="44450" rIns="90488" bIns="44450" numCol="1" anchor="t" anchorCtr="0" compatLnSpc="1">
            <a:prstTxWarp prst="textNoShape">
              <a:avLst/>
            </a:prstTxWarp>
          </a:bodyPr>
          <a:lstStyle/>
          <a:p>
            <a:pPr eaLnBrk="1" hangingPunct="1"/>
            <a:r>
              <a:rPr lang="en-US" sz="2400" dirty="0"/>
              <a:t>Applies to ALL </a:t>
            </a:r>
            <a:r>
              <a:rPr lang="en-US" sz="2400" dirty="0" err="1"/>
              <a:t>Servicemembers</a:t>
            </a:r>
            <a:r>
              <a:rPr lang="en-US" sz="2400" dirty="0"/>
              <a:t> AT ALL TIMES</a:t>
            </a:r>
          </a:p>
          <a:p>
            <a:pPr lvl="2" eaLnBrk="1" hangingPunct="1"/>
            <a:r>
              <a:rPr lang="en-US" sz="2000" dirty="0"/>
              <a:t>During Armed Conflict as well as during peacetime captivity </a:t>
            </a:r>
          </a:p>
          <a:p>
            <a:pPr eaLnBrk="1" hangingPunct="1">
              <a:buFontTx/>
              <a:buNone/>
            </a:pPr>
            <a:endParaRPr lang="en-US" sz="2400" dirty="0"/>
          </a:p>
          <a:p>
            <a:pPr eaLnBrk="1" hangingPunct="1"/>
            <a:r>
              <a:rPr lang="en-US" sz="2400" dirty="0"/>
              <a:t>Enables POWs to survive long and stressful periods of captivity and return to their country and families honorably and with pride</a:t>
            </a:r>
          </a:p>
          <a:p>
            <a:pPr eaLnBrk="1" hangingPunct="1"/>
            <a:endParaRPr lang="en-US" sz="2400" dirty="0"/>
          </a:p>
          <a:p>
            <a:pPr eaLnBrk="1" hangingPunct="1">
              <a:buNone/>
            </a:pPr>
            <a:endParaRPr lang="en-US" sz="2400" dirty="0"/>
          </a:p>
        </p:txBody>
      </p:sp>
    </p:spTree>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ext Box 5"/>
          <p:cNvSpPr txBox="1">
            <a:spLocks noChangeArrowheads="1"/>
          </p:cNvSpPr>
          <p:nvPr/>
        </p:nvSpPr>
        <p:spPr bwMode="auto">
          <a:xfrm>
            <a:off x="9671051" y="5857875"/>
            <a:ext cx="184731" cy="523220"/>
          </a:xfrm>
          <a:prstGeom prst="rect">
            <a:avLst/>
          </a:prstGeom>
          <a:noFill/>
          <a:ln w="12700">
            <a:noFill/>
            <a:miter lim="800000"/>
            <a:headEnd/>
            <a:tailEnd/>
          </a:ln>
        </p:spPr>
        <p:txBody>
          <a:bodyPr wrap="none">
            <a:spAutoFit/>
          </a:bodyPr>
          <a:lstStyle/>
          <a:p>
            <a:endParaRPr lang="en-US" sz="2800" b="1">
              <a:solidFill>
                <a:schemeClr val="tx1"/>
              </a:solidFill>
              <a:latin typeface="Times New Roman" pitchFamily="18" charset="0"/>
            </a:endParaRPr>
          </a:p>
        </p:txBody>
      </p:sp>
      <p:sp>
        <p:nvSpPr>
          <p:cNvPr id="14339" name="Rectangle 7"/>
          <p:cNvSpPr>
            <a:spLocks noGrp="1" noChangeArrowheads="1"/>
          </p:cNvSpPr>
          <p:nvPr>
            <p:ph type="title"/>
          </p:nvPr>
        </p:nvSpPr>
        <p:spPr>
          <a:xfrm>
            <a:off x="533400" y="228600"/>
            <a:ext cx="9784080" cy="1508760"/>
          </a:xfrm>
        </p:spPr>
        <p:txBody>
          <a:bodyPr/>
          <a:lstStyle/>
          <a:p>
            <a:pPr eaLnBrk="1" hangingPunct="1"/>
            <a:r>
              <a:rPr lang="en-US" sz="4800" dirty="0"/>
              <a:t>Article II</a:t>
            </a:r>
          </a:p>
        </p:txBody>
      </p:sp>
      <p:sp>
        <p:nvSpPr>
          <p:cNvPr id="14340" name="Rectangle 8"/>
          <p:cNvSpPr>
            <a:spLocks noGrp="1" noChangeArrowheads="1"/>
          </p:cNvSpPr>
          <p:nvPr>
            <p:ph idx="1"/>
          </p:nvPr>
        </p:nvSpPr>
        <p:spPr>
          <a:xfrm>
            <a:off x="1658080" y="2505075"/>
            <a:ext cx="8229600" cy="3352800"/>
          </a:xfrm>
        </p:spPr>
        <p:txBody>
          <a:bodyPr/>
          <a:lstStyle/>
          <a:p>
            <a:pPr algn="ctr" eaLnBrk="1" hangingPunct="1">
              <a:buFontTx/>
              <a:buNone/>
            </a:pPr>
            <a:r>
              <a:rPr lang="en-US" dirty="0"/>
              <a:t>   </a:t>
            </a:r>
            <a:r>
              <a:rPr lang="en-US" b="1" dirty="0"/>
              <a:t>I will never surrender of my own free will.  If in command, I will never surrender the members of my command while they still have the means to resist.</a:t>
            </a:r>
          </a:p>
          <a:p>
            <a:pPr algn="ctr" eaLnBrk="1" hangingPunct="1"/>
            <a:endParaRPr lang="en-US" b="1" dirty="0"/>
          </a:p>
        </p:txBody>
      </p:sp>
    </p:spTree>
  </p:cSld>
  <p:clrMapOvr>
    <a:masterClrMapping/>
  </p:clrMapOvr>
  <p:transition/>
</p:sld>
</file>

<file path=ppt/tags/tag1.xml><?xml version="1.0" encoding="utf-8"?>
<p:tagLst xmlns:a="http://schemas.openxmlformats.org/drawingml/2006/main" xmlns:r="http://schemas.openxmlformats.org/officeDocument/2006/relationships" xmlns:p="http://schemas.openxmlformats.org/presentationml/2006/main">
  <p:tag name="MMPROD_NEXTUNIQUEID" val="10008"/>
  <p:tag name="MMPROD_UIDATA" val="&lt;database version=&quot;7.0&quot;&gt;&lt;object type=&quot;1&quot; unique_id=&quot;10001&quot;&gt;&lt;object type=&quot;8&quot; unique_id=&quot;10002&quot;&gt;&lt;/object&gt;&lt;object type=&quot;2&quot; unique_id=&quot;10003&quot;&gt;&lt;object type=&quot;3&quot; unique_id=&quot;10004&quot;&gt;&lt;property id=&quot;20148&quot; value=&quot;5&quot;/&gt;&lt;property id=&quot;20300&quot; value=&quot;Slide 1 - &amp;quot;The Code Of Conduct&amp;quot;&quot;/&gt;&lt;property id=&quot;20307&quot; value=&quot;403&quot;/&gt;&lt;/object&gt;&lt;object type=&quot;3&quot; unique_id=&quot;10005&quot;&gt;&lt;property id=&quot;20148&quot; value=&quot;5&quot;/&gt;&lt;property id=&quot;20300&quot; value=&quot;Slide 2 - &amp;quot;Introduction&amp;quot;&quot;/&gt;&lt;property id=&quot;20307&quot; value=&quot;372&quot;/&gt;&lt;/object&gt;&lt;object type=&quot;3&quot; unique_id=&quot;10006&quot;&gt;&lt;property id=&quot;20148&quot; value=&quot;5&quot;/&gt;&lt;property id=&quot;20300&quot; value=&quot;Slide 3 - &amp;quot;History of the Code&amp;quot;&quot;/&gt;&lt;property id=&quot;20307&quot; value=&quot;373&quot;/&gt;&lt;/object&gt;&lt;object type=&quot;3&quot; unique_id=&quot;10007&quot;&gt;&lt;property id=&quot;20148&quot; value=&quot;5&quot;/&gt;&lt;property id=&quot;20300&quot; value=&quot;Slide 4 - &amp;quot;The Code is Not:&amp;quot;&quot;/&gt;&lt;property id=&quot;20307&quot; value=&quot;374&quot;/&gt;&lt;/object&gt;&lt;object type=&quot;3&quot; unique_id=&quot;10008&quot;&gt;&lt;property id=&quot;20148&quot; value=&quot;5&quot;/&gt;&lt;property id=&quot;20300&quot; value=&quot;Slide 5 - &amp;quot;References&amp;quot;&quot;/&gt;&lt;property id=&quot;20307&quot; value=&quot;375&quot;/&gt;&lt;/object&gt;&lt;object type=&quot;3&quot; unique_id=&quot;10009&quot;&gt;&lt;property id=&quot;20148&quot; value=&quot;5&quot;/&gt;&lt;property id=&quot;20300&quot; value=&quot;Slide 6 - &amp;quot;Article I&amp;quot;&quot;/&gt;&lt;property id=&quot;20307&quot; value=&quot;376&quot;/&gt;&lt;/object&gt;&lt;object type=&quot;3&quot; unique_id=&quot;10010&quot;&gt;&lt;property id=&quot;20148&quot; value=&quot;5&quot;/&gt;&lt;property id=&quot;20300&quot; value=&quot;Slide 7 - &amp;quot;Article I&amp;quot;&quot;/&gt;&lt;property id=&quot;20307&quot; value=&quot;377&quot;/&gt;&lt;/object&gt;&lt;object type=&quot;3&quot; unique_id=&quot;10011&quot;&gt;&lt;property id=&quot;20148&quot; value=&quot;5&quot;/&gt;&lt;property id=&quot;20300&quot; value=&quot;Slide 8 - &amp;quot;Article II&amp;quot;&quot;/&gt;&lt;property id=&quot;20307&quot; value=&quot;378&quot;/&gt;&lt;/object&gt;&lt;object type=&quot;3&quot; unique_id=&quot;10012&quot;&gt;&lt;property id=&quot;20148&quot; value=&quot;5&quot;/&gt;&lt;property id=&quot;20300&quot; value=&quot;Slide 9 - &amp;quot;Article II&amp;quot;&quot;/&gt;&lt;property id=&quot;20307&quot; value=&quot;379&quot;/&gt;&lt;/object&gt;&lt;object type=&quot;3&quot; unique_id=&quot;10013&quot;&gt;&lt;property id=&quot;20148&quot; value=&quot;5&quot;/&gt;&lt;property id=&quot;20300&quot; value=&quot;Slide 10 - &amp;quot;Article III&amp;quot;&quot;/&gt;&lt;property id=&quot;20307&quot; value=&quot;380&quot;/&gt;&lt;/object&gt;&lt;object type=&quot;3&quot; unique_id=&quot;10014&quot;&gt;&lt;property id=&quot;20148&quot; value=&quot;5&quot;/&gt;&lt;property id=&quot;20300&quot; value=&quot;Slide 11 - &amp;quot;Article III&amp;quot;&quot;/&gt;&lt;property id=&quot;20307&quot; value=&quot;381&quot;/&gt;&lt;/object&gt;&lt;object type=&quot;3&quot; unique_id=&quot;10015&quot;&gt;&lt;property id=&quot;20148&quot; value=&quot;5&quot;/&gt;&lt;property id=&quot;20300&quot; value=&quot;Slide 12 - &amp;quot;Medical Personnel and Chaplains&amp;quot;&quot;/&gt;&lt;property id=&quot;20307&quot; value=&quot;382&quot;/&gt;&lt;/object&gt;&lt;object type=&quot;3&quot; unique_id=&quot;10016&quot;&gt;&lt;property id=&quot;20148&quot; value=&quot;5&quot;/&gt;&lt;property id=&quot;20300&quot; value=&quot;Slide 13 - &amp;quot;Article IV&amp;quot;&quot;/&gt;&lt;property id=&quot;20307&quot; value=&quot;383&quot;/&gt;&lt;/object&gt;&lt;object type=&quot;3&quot; unique_id=&quot;10017&quot;&gt;&lt;property id=&quot;20148&quot; value=&quot;5&quot;/&gt;&lt;property id=&quot;20300&quot; value=&quot;Slide 14 - &amp;quot;Article IV&amp;quot;&quot;/&gt;&lt;property id=&quot;20307&quot; value=&quot;384&quot;/&gt;&lt;/object&gt;&lt;object type=&quot;3&quot; unique_id=&quot;10018&quot;&gt;&lt;property id=&quot;20148&quot; value=&quot;5&quot;/&gt;&lt;property id=&quot;20300&quot; value=&quot;Slide 15 - &amp;quot;POW Command&amp;quot;&quot;/&gt;&lt;property id=&quot;20307&quot; value=&quot;385&quot;/&gt;&lt;/object&gt;&lt;object type=&quot;3&quot; unique_id=&quot;10019&quot;&gt;&lt;property id=&quot;20148&quot; value=&quot;5&quot;/&gt;&lt;property id=&quot;20300&quot; value=&quot;Slide 16 - &amp;quot;Article V&amp;quot;&quot;/&gt;&lt;property id=&quot;20307&quot; value=&quot;386&quot;/&gt;&lt;/object&gt;&lt;object type=&quot;3&quot; unique_id=&quot;10020&quot;&gt;&lt;property id=&quot;20148&quot; value=&quot;5&quot;/&gt;&lt;property id=&quot;20300&quot; value=&quot;Slide 17 - &amp;quot;Article V&amp;quot;&quot;/&gt;&lt;property id=&quot;20307&quot; value=&quot;387&quot;/&gt;&lt;/object&gt;&lt;object type=&quot;3&quot; unique_id=&quot;10021&quot;&gt;&lt;property id=&quot;20148&quot; value=&quot;5&quot;/&gt;&lt;property id=&quot;20300&quot; value=&quot;Slide 18 - &amp;quot;“Bounce Back” Policy&amp;quot;&quot;/&gt;&lt;property id=&quot;20307&quot; value=&quot;388&quot;/&gt;&lt;/object&gt;&lt;object type=&quot;3&quot; unique_id=&quot;10022&quot;&gt;&lt;property id=&quot;20148&quot; value=&quot;5&quot;/&gt;&lt;property id=&quot;20300&quot; value=&quot;Slide 19 - &amp;quot;Article VI&amp;quot;&quot;/&gt;&lt;property id=&quot;20307&quot; value=&quot;389&quot;/&gt;&lt;/object&gt;&lt;object type=&quot;3&quot; unique_id=&quot;10023&quot;&gt;&lt;property id=&quot;20148&quot; value=&quot;5&quot;/&gt;&lt;property id=&quot;20300&quot; value=&quot;Slide 20 - &amp;quot;Article VI&amp;quot;&quot;/&gt;&lt;property id=&quot;20307&quot; value=&quot;390&quot;/&gt;&lt;/object&gt;&lt;object type=&quot;3&quot; unique_id=&quot;10026&quot;&gt;&lt;property id=&quot;20148&quot; value=&quot;5&quot;/&gt;&lt;property id=&quot;20300&quot; value=&quot;Slide 21 - &amp;quot;Guidance For Peacetime Captivity Or Hostile Detention&amp;quot;&quot;/&gt;&lt;property id=&quot;20307&quot; value=&quot;393&quot;/&gt;&lt;/object&gt;&lt;object type=&quot;3&quot; unique_id=&quot;10027&quot;&gt;&lt;property id=&quot;20148&quot; value=&quot;5&quot;/&gt;&lt;property id=&quot;20300&quot; value=&quot;Slide 22 - &amp;quot;Guidance For Peacetime Captivity Or Hostile Detention&amp;quot;&quot;/&gt;&lt;property id=&quot;20307&quot; value=&quot;394&quot;/&gt;&lt;/object&gt;&lt;object type=&quot;3&quot; unique_id=&quot;10028&quot;&gt;&lt;property id=&quot;20148&quot; value=&quot;5&quot;/&gt;&lt;property id=&quot;20300&quot; value=&quot;Slide 23 - &amp;quot;Guidance For Peacetime Captivity Or Hostile Detention&amp;quot;&quot;/&gt;&lt;property id=&quot;20307&quot; value=&quot;395&quot;/&gt;&lt;/object&gt;&lt;object type=&quot;3&quot; unique_id=&quot;10029&quot;&gt;&lt;property id=&quot;20148&quot; value=&quot;5&quot;/&gt;&lt;property id=&quot;20300&quot; value=&quot;Slide 24 - &amp;quot;Guidance For Detention &amp;#x0D;&amp;#x0A;By Governments&amp;quot;&quot;/&gt;&lt;property id=&quot;20307&quot; value=&quot;396&quot;/&gt;&lt;/object&gt;&lt;object type=&quot;3&quot; unique_id=&quot;10030&quot;&gt;&lt;property id=&quot;20148&quot; value=&quot;5&quot;/&gt;&lt;property id=&quot;20300&quot; value=&quot;Slide 25 - &amp;quot;Guidance For Detention&amp;#x0D;&amp;#x0A;By Governments&amp;quot;&quot;/&gt;&lt;property id=&quot;20307&quot; value=&quot;397&quot;/&gt;&lt;/object&gt;&lt;object type=&quot;3&quot; unique_id=&quot;10031&quot;&gt;&lt;property id=&quot;20148&quot; value=&quot;5&quot;/&gt;&lt;property id=&quot;20300&quot; value=&quot;Slide 26 - &amp;quot;Guidance For Captivity   &amp;#x0D;&amp;#x0A;By Terrorists&amp;quot;&quot;/&gt;&lt;property id=&quot;20307&quot; value=&quot;398&quot;/&gt;&lt;/object&gt;&lt;object type=&quot;3&quot; unique_id=&quot;10032&quot;&gt;&lt;property id=&quot;20148&quot; value=&quot;5&quot;/&gt;&lt;property id=&quot;20300&quot; value=&quot;Slide 27 - &amp;quot;Guidance For Captivity &amp;#x0D;&amp;#x0A;By Terrorists&amp;quot;&quot;/&gt;&lt;property id=&quot;20307&quot; value=&quot;399&quot;/&gt;&lt;/object&gt;&lt;object type=&quot;3&quot; unique_id=&quot;10033&quot;&gt;&lt;property id=&quot;20148&quot; value=&quot;5&quot;/&gt;&lt;property id=&quot;20300&quot; value=&quot;Slide 28 - &amp;quot;“Terrorists” Are The Issue Now&amp;quot;&quot;/&gt;&lt;property id=&quot;20307&quot; value=&quot;400&quot;/&gt;&lt;/object&gt;&lt;object type=&quot;3&quot; unique_id=&quot;10034&quot;&gt;&lt;property id=&quot;20148&quot; value=&quot;5&quot;/&gt;&lt;property id=&quot;20300&quot; value=&quot;Slide 29 - &amp;quot;Questions&amp;quot;&quot;/&gt;&lt;property id=&quot;20307&quot; value=&quot;401&quot;/&gt;&lt;/object&gt;&lt;/object&gt;&lt;/object&gt;&lt;/database&gt;"/>
  <p:tag name="SECTOMILLISECCONVERTED" val="1"/>
</p:tagLst>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1_Default Design">
  <a:themeElements>
    <a:clrScheme name="1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rgbClr val="003399"/>
            </a:solidFill>
            <a:effectLst/>
            <a:latin typeface="Arial Unicode MS"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rgbClr val="003399"/>
            </a:solidFill>
            <a:effectLst/>
            <a:latin typeface="Arial Unicode MS" pitchFamily="34" charset="-128"/>
          </a:defRPr>
        </a:defPPr>
      </a:lstStyle>
    </a:lnDef>
  </a:objectDefaults>
  <a:extraClrSchemeLst>
    <a:extraClrScheme>
      <a:clrScheme name="1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Banded">
  <a:themeElements>
    <a:clrScheme name="Office 2007-201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anded">
      <a:maj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Banded">
      <a:fillStyleLst>
        <a:solidFill>
          <a:schemeClr val="phClr"/>
        </a:solidFill>
        <a:gradFill rotWithShape="1">
          <a:gsLst>
            <a:gs pos="0">
              <a:schemeClr val="phClr">
                <a:tint val="65000"/>
                <a:satMod val="120000"/>
                <a:lumMod val="107000"/>
              </a:schemeClr>
            </a:gs>
            <a:gs pos="50000">
              <a:schemeClr val="phClr">
                <a:tint val="70000"/>
                <a:satMod val="124000"/>
                <a:lumMod val="103000"/>
              </a:schemeClr>
            </a:gs>
            <a:gs pos="100000">
              <a:schemeClr val="phClr">
                <a:tint val="85000"/>
                <a:satMod val="120000"/>
                <a:lumMod val="100000"/>
              </a:schemeClr>
            </a:gs>
          </a:gsLst>
          <a:lin ang="5400000" scaled="0"/>
        </a:gradFill>
        <a:gradFill rotWithShape="1">
          <a:gsLst>
            <a:gs pos="0">
              <a:schemeClr val="phClr">
                <a:tint val="85000"/>
                <a:shade val="98000"/>
                <a:satMod val="110000"/>
                <a:lumMod val="103000"/>
              </a:schemeClr>
            </a:gs>
            <a:gs pos="50000">
              <a:schemeClr val="phClr">
                <a:shade val="85000"/>
                <a:satMod val="105000"/>
                <a:lumMod val="100000"/>
              </a:schemeClr>
            </a:gs>
            <a:gs pos="100000">
              <a:schemeClr val="phClr">
                <a:shade val="60000"/>
                <a:satMod val="120000"/>
                <a:lumMod val="100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50800" dist="15875" dir="5400000" algn="ctr" rotWithShape="0">
              <a:srgbClr val="000000">
                <a:alpha val="68000"/>
              </a:srgbClr>
            </a:outerShdw>
          </a:effectLst>
        </a:effectStyle>
        <a:effectStyle>
          <a:effectLst>
            <a:outerShdw blurRad="88900" dist="27940" dir="5400000" algn="ctr" rotWithShape="0">
              <a:srgbClr val="000000">
                <a:alpha val="63000"/>
              </a:srgbClr>
            </a:outerShdw>
          </a:effectLst>
        </a:effectStyle>
      </a:effectStyleLst>
      <a:bgFillStyleLst>
        <a:solidFill>
          <a:schemeClr val="phClr"/>
        </a:solidFill>
        <a:blipFill rotWithShape="1">
          <a:blip xmlns:r="http://schemas.openxmlformats.org/officeDocument/2006/relationships" r:embed="rId1">
            <a:duotone>
              <a:schemeClr val="phClr"/>
              <a:schemeClr val="phClr">
                <a:shade val="91000"/>
                <a:satMod val="105000"/>
              </a:schemeClr>
            </a:duotone>
          </a:blip>
          <a:tile tx="0" ty="0" sx="100000" sy="100000" flip="none" algn="tl"/>
        </a:blipFill>
        <a:gradFill rotWithShape="1">
          <a:gsLst>
            <a:gs pos="0">
              <a:schemeClr val="phClr">
                <a:tint val="100000"/>
                <a:shade val="0"/>
                <a:satMod val="100000"/>
              </a:schemeClr>
            </a:gs>
            <a:gs pos="100000">
              <a:schemeClr val="phClr">
                <a:shade val="100000"/>
                <a:satMod val="100000"/>
              </a:schemeClr>
            </a:gs>
          </a:gsLst>
          <a:lin ang="5400000" scaled="0"/>
        </a:gradFill>
      </a:bgFillStyleLst>
    </a:fmtScheme>
  </a:themeElements>
  <a:objectDefaults/>
  <a:extraClrSchemeLst/>
  <a:extLst>
    <a:ext uri="{05A4C25C-085E-4340-85A3-A5531E510DB2}">
      <thm15:themeFamily xmlns:thm15="http://schemas.microsoft.com/office/thememl/2012/main" name="Banded" id="{98DFF888-2449-4D28-977C-6306C017633E}" vid="{9792607F-9579-4224-82FF-9C88C3E1E53D}"/>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LongProperties xmlns="http://schemas.microsoft.com/office/2006/metadata/longProperties"/>
</file>

<file path=customXml/item3.xml><?xml version="1.0" encoding="utf-8"?>
<p:properties xmlns:p="http://schemas.microsoft.com/office/2006/metadata/properties" xmlns:xsi="http://www.w3.org/2001/XMLSchema-instance">
  <documentManagement/>
</p:properties>
</file>

<file path=customXml/item4.xml><?xml version="1.0" encoding="utf-8"?>
<ct:contentTypeSchema xmlns:ct="http://schemas.microsoft.com/office/2006/metadata/contentType" xmlns:ma="http://schemas.microsoft.com/office/2006/metadata/properties/metaAttributes" ct:_="" ma:_="" ma:contentTypeName="PowerPoint" ma:contentTypeID="0x0101004F2E9520BE5AE646A5362C66FFFE762E" ma:contentTypeVersion="4" ma:contentTypeDescription="Create a new PowerPoint." ma:contentTypeScope="" ma:versionID="e4c8f51bcfe4c1fb5367063b91a1ddf8">
  <xsd:schema xmlns:xsd="http://www.w3.org/2001/XMLSchema" xmlns:p="http://schemas.microsoft.com/office/2006/metadata/properties" targetNamespace="http://schemas.microsoft.com/office/2006/metadata/properties" ma:root="true" ma:fieldsID="95b40839154e59fb1127ad52494360be">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Props1.xml><?xml version="1.0" encoding="utf-8"?>
<ds:datastoreItem xmlns:ds="http://schemas.openxmlformats.org/officeDocument/2006/customXml" ds:itemID="{FE7C8266-5882-478C-B16B-8DDED431C55D}">
  <ds:schemaRefs>
    <ds:schemaRef ds:uri="http://schemas.microsoft.com/sharepoint/v3/contenttype/forms"/>
  </ds:schemaRefs>
</ds:datastoreItem>
</file>

<file path=customXml/itemProps2.xml><?xml version="1.0" encoding="utf-8"?>
<ds:datastoreItem xmlns:ds="http://schemas.openxmlformats.org/officeDocument/2006/customXml" ds:itemID="{3418E684-A5EC-4227-8FAD-96E4031FB628}">
  <ds:schemaRefs>
    <ds:schemaRef ds:uri="http://schemas.microsoft.com/office/2006/metadata/longProperties"/>
  </ds:schemaRefs>
</ds:datastoreItem>
</file>

<file path=customXml/itemProps3.xml><?xml version="1.0" encoding="utf-8"?>
<ds:datastoreItem xmlns:ds="http://schemas.openxmlformats.org/officeDocument/2006/customXml" ds:itemID="{B1523E3E-C221-4052-8BD5-067E83C855C1}">
  <ds:schemaRefs>
    <ds:schemaRef ds:uri="http://purl.org/dc/terms/"/>
    <ds:schemaRef ds:uri="http://schemas.openxmlformats.org/package/2006/metadata/core-properties"/>
    <ds:schemaRef ds:uri="http://purl.org/dc/dcmitype/"/>
    <ds:schemaRef ds:uri="http://schemas.microsoft.com/office/2006/documentManagement/types"/>
    <ds:schemaRef ds:uri="http://schemas.microsoft.com/office/2006/metadata/properties"/>
    <ds:schemaRef ds:uri="http://www.w3.org/XML/1998/namespace"/>
    <ds:schemaRef ds:uri="http://purl.org/dc/elements/1.1/"/>
  </ds:schemaRefs>
</ds:datastoreItem>
</file>

<file path=customXml/itemProps4.xml><?xml version="1.0" encoding="utf-8"?>
<ds:datastoreItem xmlns:ds="http://schemas.openxmlformats.org/officeDocument/2006/customXml" ds:itemID="{983AB946-B544-49C0-919B-35C80E0E8D8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docProps/app.xml><?xml version="1.0" encoding="utf-8"?>
<Properties xmlns="http://schemas.openxmlformats.org/officeDocument/2006/extended-properties" xmlns:vt="http://schemas.openxmlformats.org/officeDocument/2006/docPropsVTypes">
  <Template>Globe</Template>
  <TotalTime>11522</TotalTime>
  <Words>3461</Words>
  <Application>Microsoft Office PowerPoint</Application>
  <PresentationFormat>Widescreen</PresentationFormat>
  <Paragraphs>209</Paragraphs>
  <Slides>29</Slides>
  <Notes>29</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29</vt:i4>
      </vt:variant>
    </vt:vector>
  </HeadingPairs>
  <TitlesOfParts>
    <vt:vector size="36" baseType="lpstr">
      <vt:lpstr>Arial</vt:lpstr>
      <vt:lpstr>Arial Unicode MS</vt:lpstr>
      <vt:lpstr>Corbel</vt:lpstr>
      <vt:lpstr>Times New Roman</vt:lpstr>
      <vt:lpstr>Wingdings</vt:lpstr>
      <vt:lpstr>1_Default Design</vt:lpstr>
      <vt:lpstr>Banded</vt:lpstr>
      <vt:lpstr>Army STANDARD TRAINING PACKAGE </vt:lpstr>
      <vt:lpstr>The Code Of Conduct</vt:lpstr>
      <vt:lpstr>Introduction</vt:lpstr>
      <vt:lpstr>History of the Code</vt:lpstr>
      <vt:lpstr>The Code is Not:</vt:lpstr>
      <vt:lpstr>References</vt:lpstr>
      <vt:lpstr>Article I</vt:lpstr>
      <vt:lpstr>Article I</vt:lpstr>
      <vt:lpstr>Article II</vt:lpstr>
      <vt:lpstr>Article II</vt:lpstr>
      <vt:lpstr>Article III</vt:lpstr>
      <vt:lpstr>Article III</vt:lpstr>
      <vt:lpstr>Medical Personnel and Chaplains</vt:lpstr>
      <vt:lpstr>Article IV</vt:lpstr>
      <vt:lpstr>Article IV</vt:lpstr>
      <vt:lpstr>POW Command</vt:lpstr>
      <vt:lpstr>Article V</vt:lpstr>
      <vt:lpstr>Article V</vt:lpstr>
      <vt:lpstr>“Bounce Back” Policy</vt:lpstr>
      <vt:lpstr>Article VI</vt:lpstr>
      <vt:lpstr>Article VI</vt:lpstr>
      <vt:lpstr>Guidance For Peacetime Captivity Or Hostile Detention</vt:lpstr>
      <vt:lpstr>Guidance For Peacetime Captivity Or Hostile Detention</vt:lpstr>
      <vt:lpstr>Guidance For Peacetime Captivity Or Hostile Detention</vt:lpstr>
      <vt:lpstr>Guidance For Detention  By Governments</vt:lpstr>
      <vt:lpstr>Guidance For Detention By Governments</vt:lpstr>
      <vt:lpstr>Guidance For Captivity    By Terrorists</vt:lpstr>
      <vt:lpstr>Guidance For Captivity  By Terrorists</vt:lpstr>
      <vt:lpstr>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Beverly Veit</dc:creator>
  <cp:lastModifiedBy>McCormick, Ryan M MAJ USARMY HQDA TJAGLCS (USA)</cp:lastModifiedBy>
  <cp:revision>413</cp:revision>
  <dcterms:created xsi:type="dcterms:W3CDTF">2003-03-25T02:45:24Z</dcterms:created>
  <dcterms:modified xsi:type="dcterms:W3CDTF">2024-10-21T15:47:52Z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display_urn:schemas-microsoft-com:office:office#Editor">
    <vt:lpwstr>Gonzalez, Humberto J CTR US USA</vt:lpwstr>
  </property>
  <property fmtid="{D5CDD505-2E9C-101B-9397-08002B2CF9AE}" pid="3" name="xd_Signature">
    <vt:lpwstr/>
  </property>
  <property fmtid="{D5CDD505-2E9C-101B-9397-08002B2CF9AE}" pid="4" name="TemplateUrl">
    <vt:lpwstr/>
  </property>
  <property fmtid="{D5CDD505-2E9C-101B-9397-08002B2CF9AE}" pid="5" name="display_urn:schemas-microsoft-com:office:office#Author">
    <vt:lpwstr>Gonzalez, Humberto J CTR US USA</vt:lpwstr>
  </property>
  <property fmtid="{D5CDD505-2E9C-101B-9397-08002B2CF9AE}" pid="6" name="xd_ProgID">
    <vt:lpwstr/>
  </property>
  <property fmtid="{D5CDD505-2E9C-101B-9397-08002B2CF9AE}" pid="7" name="ContentTypeId">
    <vt:lpwstr>0x01010015E5C86646EFF347AADD3134BA81A9CE</vt:lpwstr>
  </property>
  <property fmtid="{D5CDD505-2E9C-101B-9397-08002B2CF9AE}" pid="8" name="_SourceUrl">
    <vt:lpwstr/>
  </property>
</Properties>
</file>